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303" r:id="rId3"/>
    <p:sldId id="304" r:id="rId4"/>
    <p:sldId id="259" r:id="rId5"/>
    <p:sldId id="260" r:id="rId6"/>
    <p:sldId id="261" r:id="rId7"/>
    <p:sldId id="262" r:id="rId8"/>
    <p:sldId id="263" r:id="rId9"/>
    <p:sldId id="264" r:id="rId10"/>
    <p:sldId id="265" r:id="rId11"/>
    <p:sldId id="289" r:id="rId12"/>
    <p:sldId id="305" r:id="rId13"/>
    <p:sldId id="266" r:id="rId14"/>
    <p:sldId id="267" r:id="rId15"/>
    <p:sldId id="301" r:id="rId16"/>
    <p:sldId id="302" r:id="rId17"/>
    <p:sldId id="270" r:id="rId18"/>
    <p:sldId id="275" r:id="rId19"/>
    <p:sldId id="293" r:id="rId20"/>
    <p:sldId id="290" r:id="rId21"/>
    <p:sldId id="291" r:id="rId22"/>
    <p:sldId id="292" r:id="rId23"/>
    <p:sldId id="294" r:id="rId24"/>
    <p:sldId id="772" r:id="rId25"/>
    <p:sldId id="773" r:id="rId26"/>
    <p:sldId id="774" r:id="rId27"/>
    <p:sldId id="775" r:id="rId28"/>
    <p:sldId id="776" r:id="rId29"/>
    <p:sldId id="328" r:id="rId30"/>
    <p:sldId id="29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781" autoAdjust="0"/>
  </p:normalViewPr>
  <p:slideViewPr>
    <p:cSldViewPr>
      <p:cViewPr varScale="1">
        <p:scale>
          <a:sx n="73" d="100"/>
          <a:sy n="73" d="100"/>
        </p:scale>
        <p:origin x="1738" y="7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F257D6-0C83-40F8-B57D-F165937B7DA5}" type="datetimeFigureOut">
              <a:rPr lang="en-US" smtClean="0"/>
              <a:t>5/8/2023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AD6FA7-A31E-4187-A5F5-E7B22FFE3BD3}" type="slidenum">
              <a:rPr lang="en-US" smtClean="0"/>
              <a:t>‹#›</a:t>
            </a:fld>
            <a:endParaRPr lang="en-US"/>
          </a:p>
        </p:txBody>
      </p:sp>
    </p:spTree>
    <p:extLst>
      <p:ext uri="{BB962C8B-B14F-4D97-AF65-F5344CB8AC3E}">
        <p14:creationId xmlns:p14="http://schemas.microsoft.com/office/powerpoint/2010/main" val="1065283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one needs to make a connection with producer.  Humans are wired this way from birth.  Ask open ended questions that get producers talking about themselves and their operation.  Listen intently and follow up with open ended questions that keep them talking.  If they do much of the talking, you are on the right track.  Most humans like to talk about themselves much of the time.  When someone takes the time to listen to them talk about themselves connections are made with that person.  It’s only after this occurs that trust is slowly formed.  Once trust is built people tend to be more open to new ideas and ways of seeing the world.</a:t>
            </a:r>
          </a:p>
        </p:txBody>
      </p:sp>
      <p:sp>
        <p:nvSpPr>
          <p:cNvPr id="4" name="Slide Number Placeholder 3"/>
          <p:cNvSpPr>
            <a:spLocks noGrp="1"/>
          </p:cNvSpPr>
          <p:nvPr>
            <p:ph type="sldNum" sz="quarter" idx="5"/>
          </p:nvPr>
        </p:nvSpPr>
        <p:spPr/>
        <p:txBody>
          <a:bodyPr/>
          <a:lstStyle/>
          <a:p>
            <a:fld id="{DBAD6FA7-A31E-4187-A5F5-E7B22FFE3BD3}" type="slidenum">
              <a:rPr lang="en-US" smtClean="0"/>
              <a:t>4</a:t>
            </a:fld>
            <a:endParaRPr lang="en-US"/>
          </a:p>
        </p:txBody>
      </p:sp>
    </p:spTree>
    <p:extLst>
      <p:ext uri="{BB962C8B-B14F-4D97-AF65-F5344CB8AC3E}">
        <p14:creationId xmlns:p14="http://schemas.microsoft.com/office/powerpoint/2010/main" val="709979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eaLnBrk="0" hangingPunct="0">
              <a:defRPr sz="2400">
                <a:solidFill>
                  <a:schemeClr val="tx1"/>
                </a:solidFill>
                <a:latin typeface="Tahoma" pitchFamily="34" charset="0"/>
              </a:defRPr>
            </a:lvl1pPr>
            <a:lvl2pPr marL="757066" indent="-291179" eaLnBrk="0" hangingPunct="0">
              <a:defRPr sz="2400">
                <a:solidFill>
                  <a:schemeClr val="tx1"/>
                </a:solidFill>
                <a:latin typeface="Tahoma" pitchFamily="34" charset="0"/>
              </a:defRPr>
            </a:lvl2pPr>
            <a:lvl3pPr marL="1164717" indent="-232943" eaLnBrk="0" hangingPunct="0">
              <a:defRPr sz="2400">
                <a:solidFill>
                  <a:schemeClr val="tx1"/>
                </a:solidFill>
                <a:latin typeface="Tahoma" pitchFamily="34" charset="0"/>
              </a:defRPr>
            </a:lvl3pPr>
            <a:lvl4pPr marL="1630604" indent="-232943" eaLnBrk="0" hangingPunct="0">
              <a:defRPr sz="2400">
                <a:solidFill>
                  <a:schemeClr val="tx1"/>
                </a:solidFill>
                <a:latin typeface="Tahoma" pitchFamily="34" charset="0"/>
              </a:defRPr>
            </a:lvl4pPr>
            <a:lvl5pPr marL="2096491" indent="-232943" eaLnBrk="0" hangingPunct="0">
              <a:defRPr sz="2400">
                <a:solidFill>
                  <a:schemeClr val="tx1"/>
                </a:solidFill>
                <a:latin typeface="Tahoma" pitchFamily="34" charset="0"/>
              </a:defRPr>
            </a:lvl5pPr>
            <a:lvl6pPr marL="2562377" indent="-232943" eaLnBrk="0" fontAlgn="base" hangingPunct="0">
              <a:spcBef>
                <a:spcPct val="0"/>
              </a:spcBef>
              <a:spcAft>
                <a:spcPct val="0"/>
              </a:spcAft>
              <a:defRPr sz="2400">
                <a:solidFill>
                  <a:schemeClr val="tx1"/>
                </a:solidFill>
                <a:latin typeface="Tahoma" pitchFamily="34" charset="0"/>
              </a:defRPr>
            </a:lvl6pPr>
            <a:lvl7pPr marL="3028264" indent="-232943" eaLnBrk="0" fontAlgn="base" hangingPunct="0">
              <a:spcBef>
                <a:spcPct val="0"/>
              </a:spcBef>
              <a:spcAft>
                <a:spcPct val="0"/>
              </a:spcAft>
              <a:defRPr sz="2400">
                <a:solidFill>
                  <a:schemeClr val="tx1"/>
                </a:solidFill>
                <a:latin typeface="Tahoma" pitchFamily="34" charset="0"/>
              </a:defRPr>
            </a:lvl7pPr>
            <a:lvl8pPr marL="3494151" indent="-232943" eaLnBrk="0" fontAlgn="base" hangingPunct="0">
              <a:spcBef>
                <a:spcPct val="0"/>
              </a:spcBef>
              <a:spcAft>
                <a:spcPct val="0"/>
              </a:spcAft>
              <a:defRPr sz="2400">
                <a:solidFill>
                  <a:schemeClr val="tx1"/>
                </a:solidFill>
                <a:latin typeface="Tahoma" pitchFamily="34" charset="0"/>
              </a:defRPr>
            </a:lvl8pPr>
            <a:lvl9pPr marL="3960038" indent="-232943" eaLnBrk="0" fontAlgn="base" hangingPunct="0">
              <a:spcBef>
                <a:spcPct val="0"/>
              </a:spcBef>
              <a:spcAft>
                <a:spcPct val="0"/>
              </a:spcAft>
              <a:defRPr sz="2400">
                <a:solidFill>
                  <a:schemeClr val="tx1"/>
                </a:solidFill>
                <a:latin typeface="Tahoma" pitchFamily="34" charset="0"/>
              </a:defRPr>
            </a:lvl9pPr>
          </a:lstStyle>
          <a:p>
            <a:pPr eaLnBrk="1" hangingPunct="1"/>
            <a:fld id="{27B0586E-95D0-47AE-97F6-4A7E1FF24E0B}" type="slidenum">
              <a:rPr lang="en-US" sz="1200"/>
              <a:pPr eaLnBrk="1" hangingPunct="1"/>
              <a:t>20</a:t>
            </a:fld>
            <a:endParaRPr lang="en-US" sz="12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1050702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994A00-8C6F-504A-8595-863EE97C8782}" type="slidenum">
              <a:rPr lang="en-US" smtClean="0"/>
              <a:t>29</a:t>
            </a:fld>
            <a:endParaRPr lang="en-US"/>
          </a:p>
        </p:txBody>
      </p:sp>
    </p:spTree>
    <p:extLst>
      <p:ext uri="{BB962C8B-B14F-4D97-AF65-F5344CB8AC3E}">
        <p14:creationId xmlns:p14="http://schemas.microsoft.com/office/powerpoint/2010/main" val="52275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to get out of our comfort zones in order to grow and be more empathetic to others, EVEN IF WE DISAGREE.</a:t>
            </a:r>
          </a:p>
        </p:txBody>
      </p:sp>
      <p:sp>
        <p:nvSpPr>
          <p:cNvPr id="4" name="Slide Number Placeholder 3"/>
          <p:cNvSpPr>
            <a:spLocks noGrp="1"/>
          </p:cNvSpPr>
          <p:nvPr>
            <p:ph type="sldNum" sz="quarter" idx="5"/>
          </p:nvPr>
        </p:nvSpPr>
        <p:spPr/>
        <p:txBody>
          <a:bodyPr/>
          <a:lstStyle/>
          <a:p>
            <a:fld id="{DBAD6FA7-A31E-4187-A5F5-E7B22FFE3BD3}" type="slidenum">
              <a:rPr lang="en-US" smtClean="0"/>
              <a:t>11</a:t>
            </a:fld>
            <a:endParaRPr lang="en-US"/>
          </a:p>
        </p:txBody>
      </p:sp>
    </p:spTree>
    <p:extLst>
      <p:ext uri="{BB962C8B-B14F-4D97-AF65-F5344CB8AC3E}">
        <p14:creationId xmlns:p14="http://schemas.microsoft.com/office/powerpoint/2010/main" val="35236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do they farm?  Why continue to operate the way they do?  </a:t>
            </a:r>
          </a:p>
        </p:txBody>
      </p:sp>
      <p:sp>
        <p:nvSpPr>
          <p:cNvPr id="4" name="Slide Number Placeholder 3"/>
          <p:cNvSpPr>
            <a:spLocks noGrp="1"/>
          </p:cNvSpPr>
          <p:nvPr>
            <p:ph type="sldNum" sz="quarter" idx="10"/>
          </p:nvPr>
        </p:nvSpPr>
        <p:spPr/>
        <p:txBody>
          <a:bodyPr/>
          <a:lstStyle/>
          <a:p>
            <a:fld id="{6E994A00-8C6F-504A-8595-863EE97C8782}" type="slidenum">
              <a:rPr lang="en-US" smtClean="0"/>
              <a:t>13</a:t>
            </a:fld>
            <a:endParaRPr lang="en-US"/>
          </a:p>
        </p:txBody>
      </p:sp>
    </p:spTree>
    <p:extLst>
      <p:ext uri="{BB962C8B-B14F-4D97-AF65-F5344CB8AC3E}">
        <p14:creationId xmlns:p14="http://schemas.microsoft.com/office/powerpoint/2010/main" val="1910230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994A00-8C6F-504A-8595-863EE97C8782}" type="slidenum">
              <a:rPr lang="en-US" smtClean="0"/>
              <a:t>14</a:t>
            </a:fld>
            <a:endParaRPr lang="en-US"/>
          </a:p>
        </p:txBody>
      </p:sp>
    </p:spTree>
    <p:extLst>
      <p:ext uri="{BB962C8B-B14F-4D97-AF65-F5344CB8AC3E}">
        <p14:creationId xmlns:p14="http://schemas.microsoft.com/office/powerpoint/2010/main" val="4160187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994A00-8C6F-504A-8595-863EE97C8782}" type="slidenum">
              <a:rPr lang="en-US" smtClean="0"/>
              <a:t>15</a:t>
            </a:fld>
            <a:endParaRPr lang="en-US"/>
          </a:p>
        </p:txBody>
      </p:sp>
    </p:spTree>
    <p:extLst>
      <p:ext uri="{BB962C8B-B14F-4D97-AF65-F5344CB8AC3E}">
        <p14:creationId xmlns:p14="http://schemas.microsoft.com/office/powerpoint/2010/main" val="1553904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994A00-8C6F-504A-8595-863EE97C8782}" type="slidenum">
              <a:rPr lang="en-US" smtClean="0"/>
              <a:t>16</a:t>
            </a:fld>
            <a:endParaRPr lang="en-US"/>
          </a:p>
        </p:txBody>
      </p:sp>
    </p:spTree>
    <p:extLst>
      <p:ext uri="{BB962C8B-B14F-4D97-AF65-F5344CB8AC3E}">
        <p14:creationId xmlns:p14="http://schemas.microsoft.com/office/powerpoint/2010/main" val="1917770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eaLnBrk="0" hangingPunct="0">
              <a:defRPr sz="2400">
                <a:solidFill>
                  <a:schemeClr val="tx1"/>
                </a:solidFill>
                <a:latin typeface="Tahoma" pitchFamily="34" charset="0"/>
              </a:defRPr>
            </a:lvl1pPr>
            <a:lvl2pPr marL="757066" indent="-291179" eaLnBrk="0" hangingPunct="0">
              <a:defRPr sz="2400">
                <a:solidFill>
                  <a:schemeClr val="tx1"/>
                </a:solidFill>
                <a:latin typeface="Tahoma" pitchFamily="34" charset="0"/>
              </a:defRPr>
            </a:lvl2pPr>
            <a:lvl3pPr marL="1164717" indent="-232943" eaLnBrk="0" hangingPunct="0">
              <a:defRPr sz="2400">
                <a:solidFill>
                  <a:schemeClr val="tx1"/>
                </a:solidFill>
                <a:latin typeface="Tahoma" pitchFamily="34" charset="0"/>
              </a:defRPr>
            </a:lvl3pPr>
            <a:lvl4pPr marL="1630604" indent="-232943" eaLnBrk="0" hangingPunct="0">
              <a:defRPr sz="2400">
                <a:solidFill>
                  <a:schemeClr val="tx1"/>
                </a:solidFill>
                <a:latin typeface="Tahoma" pitchFamily="34" charset="0"/>
              </a:defRPr>
            </a:lvl4pPr>
            <a:lvl5pPr marL="2096491" indent="-232943" eaLnBrk="0" hangingPunct="0">
              <a:defRPr sz="2400">
                <a:solidFill>
                  <a:schemeClr val="tx1"/>
                </a:solidFill>
                <a:latin typeface="Tahoma" pitchFamily="34" charset="0"/>
              </a:defRPr>
            </a:lvl5pPr>
            <a:lvl6pPr marL="2562377" indent="-232943" eaLnBrk="0" fontAlgn="base" hangingPunct="0">
              <a:spcBef>
                <a:spcPct val="0"/>
              </a:spcBef>
              <a:spcAft>
                <a:spcPct val="0"/>
              </a:spcAft>
              <a:defRPr sz="2400">
                <a:solidFill>
                  <a:schemeClr val="tx1"/>
                </a:solidFill>
                <a:latin typeface="Tahoma" pitchFamily="34" charset="0"/>
              </a:defRPr>
            </a:lvl6pPr>
            <a:lvl7pPr marL="3028264" indent="-232943" eaLnBrk="0" fontAlgn="base" hangingPunct="0">
              <a:spcBef>
                <a:spcPct val="0"/>
              </a:spcBef>
              <a:spcAft>
                <a:spcPct val="0"/>
              </a:spcAft>
              <a:defRPr sz="2400">
                <a:solidFill>
                  <a:schemeClr val="tx1"/>
                </a:solidFill>
                <a:latin typeface="Tahoma" pitchFamily="34" charset="0"/>
              </a:defRPr>
            </a:lvl7pPr>
            <a:lvl8pPr marL="3494151" indent="-232943" eaLnBrk="0" fontAlgn="base" hangingPunct="0">
              <a:spcBef>
                <a:spcPct val="0"/>
              </a:spcBef>
              <a:spcAft>
                <a:spcPct val="0"/>
              </a:spcAft>
              <a:defRPr sz="2400">
                <a:solidFill>
                  <a:schemeClr val="tx1"/>
                </a:solidFill>
                <a:latin typeface="Tahoma" pitchFamily="34" charset="0"/>
              </a:defRPr>
            </a:lvl8pPr>
            <a:lvl9pPr marL="3960038" indent="-232943" eaLnBrk="0" fontAlgn="base" hangingPunct="0">
              <a:spcBef>
                <a:spcPct val="0"/>
              </a:spcBef>
              <a:spcAft>
                <a:spcPct val="0"/>
              </a:spcAft>
              <a:defRPr sz="2400">
                <a:solidFill>
                  <a:schemeClr val="tx1"/>
                </a:solidFill>
                <a:latin typeface="Tahoma" pitchFamily="34" charset="0"/>
              </a:defRPr>
            </a:lvl9pPr>
          </a:lstStyle>
          <a:p>
            <a:pPr eaLnBrk="1" hangingPunct="1"/>
            <a:fld id="{C75DE734-453A-4A7B-BB83-5E4C71FD66C4}" type="slidenum">
              <a:rPr lang="en-US" sz="1200"/>
              <a:pPr eaLnBrk="1" hangingPunct="1"/>
              <a:t>17</a:t>
            </a:fld>
            <a:endParaRPr lang="en-US" sz="12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r>
              <a:rPr lang="en-US" dirty="0"/>
              <a:t>A key part to success in any business, and in life itself, is to develop a set of well defined goals. Without goals you can go any direction and end up anywhere. Goals provide a destination and our objectives become the road map to take us there.</a:t>
            </a:r>
          </a:p>
        </p:txBody>
      </p:sp>
    </p:spTree>
    <p:extLst>
      <p:ext uri="{BB962C8B-B14F-4D97-AF65-F5344CB8AC3E}">
        <p14:creationId xmlns:p14="http://schemas.microsoft.com/office/powerpoint/2010/main" val="2686582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sz="2400">
                <a:solidFill>
                  <a:schemeClr val="tx1"/>
                </a:solidFill>
                <a:latin typeface="Tahoma" pitchFamily="34" charset="0"/>
              </a:defRPr>
            </a:lvl1pPr>
            <a:lvl2pPr marL="757066" indent="-291179" eaLnBrk="0" hangingPunct="0">
              <a:defRPr sz="2400">
                <a:solidFill>
                  <a:schemeClr val="tx1"/>
                </a:solidFill>
                <a:latin typeface="Tahoma" pitchFamily="34" charset="0"/>
              </a:defRPr>
            </a:lvl2pPr>
            <a:lvl3pPr marL="1164717" indent="-232943" eaLnBrk="0" hangingPunct="0">
              <a:defRPr sz="2400">
                <a:solidFill>
                  <a:schemeClr val="tx1"/>
                </a:solidFill>
                <a:latin typeface="Tahoma" pitchFamily="34" charset="0"/>
              </a:defRPr>
            </a:lvl3pPr>
            <a:lvl4pPr marL="1630604" indent="-232943" eaLnBrk="0" hangingPunct="0">
              <a:defRPr sz="2400">
                <a:solidFill>
                  <a:schemeClr val="tx1"/>
                </a:solidFill>
                <a:latin typeface="Tahoma" pitchFamily="34" charset="0"/>
              </a:defRPr>
            </a:lvl4pPr>
            <a:lvl5pPr marL="2096491" indent="-232943" eaLnBrk="0" hangingPunct="0">
              <a:defRPr sz="2400">
                <a:solidFill>
                  <a:schemeClr val="tx1"/>
                </a:solidFill>
                <a:latin typeface="Tahoma" pitchFamily="34" charset="0"/>
              </a:defRPr>
            </a:lvl5pPr>
            <a:lvl6pPr marL="2562377" indent="-232943" eaLnBrk="0" fontAlgn="base" hangingPunct="0">
              <a:spcBef>
                <a:spcPct val="0"/>
              </a:spcBef>
              <a:spcAft>
                <a:spcPct val="0"/>
              </a:spcAft>
              <a:defRPr sz="2400">
                <a:solidFill>
                  <a:schemeClr val="tx1"/>
                </a:solidFill>
                <a:latin typeface="Tahoma" pitchFamily="34" charset="0"/>
              </a:defRPr>
            </a:lvl6pPr>
            <a:lvl7pPr marL="3028264" indent="-232943" eaLnBrk="0" fontAlgn="base" hangingPunct="0">
              <a:spcBef>
                <a:spcPct val="0"/>
              </a:spcBef>
              <a:spcAft>
                <a:spcPct val="0"/>
              </a:spcAft>
              <a:defRPr sz="2400">
                <a:solidFill>
                  <a:schemeClr val="tx1"/>
                </a:solidFill>
                <a:latin typeface="Tahoma" pitchFamily="34" charset="0"/>
              </a:defRPr>
            </a:lvl7pPr>
            <a:lvl8pPr marL="3494151" indent="-232943" eaLnBrk="0" fontAlgn="base" hangingPunct="0">
              <a:spcBef>
                <a:spcPct val="0"/>
              </a:spcBef>
              <a:spcAft>
                <a:spcPct val="0"/>
              </a:spcAft>
              <a:defRPr sz="2400">
                <a:solidFill>
                  <a:schemeClr val="tx1"/>
                </a:solidFill>
                <a:latin typeface="Tahoma" pitchFamily="34" charset="0"/>
              </a:defRPr>
            </a:lvl8pPr>
            <a:lvl9pPr marL="3960038" indent="-232943" eaLnBrk="0" fontAlgn="base" hangingPunct="0">
              <a:spcBef>
                <a:spcPct val="0"/>
              </a:spcBef>
              <a:spcAft>
                <a:spcPct val="0"/>
              </a:spcAft>
              <a:defRPr sz="2400">
                <a:solidFill>
                  <a:schemeClr val="tx1"/>
                </a:solidFill>
                <a:latin typeface="Tahoma" pitchFamily="34" charset="0"/>
              </a:defRPr>
            </a:lvl9pPr>
          </a:lstStyle>
          <a:p>
            <a:pPr eaLnBrk="1" hangingPunct="1"/>
            <a:fld id="{94411D66-300D-484C-B3F2-E09B2B2EA427}" type="slidenum">
              <a:rPr lang="en-US" sz="1200"/>
              <a:pPr eaLnBrk="1" hangingPunct="1"/>
              <a:t>18</a:t>
            </a:fld>
            <a:endParaRPr lang="en-US" sz="12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r>
              <a:rPr lang="en-US"/>
              <a:t>What kind of goals are important? Theses are the types of goals I think about. Note that none of them really concern how many cows you’re going to run or what your weaning weight target might be. They are about you, your family, and how you want to live. Those are the important things. Everything else is incidental.</a:t>
            </a:r>
          </a:p>
        </p:txBody>
      </p:sp>
    </p:spTree>
    <p:extLst>
      <p:ext uri="{BB962C8B-B14F-4D97-AF65-F5344CB8AC3E}">
        <p14:creationId xmlns:p14="http://schemas.microsoft.com/office/powerpoint/2010/main" val="3023602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helps producers to see the big picture in agriculture.  They are so busy making ends meet and meeting the demands of the job that they often don’t take the time to step back.  This chart helps them see the big picture.  Define what agribusiness entails and how the “game” is played with all it’s “rules”</a:t>
            </a:r>
          </a:p>
        </p:txBody>
      </p:sp>
      <p:sp>
        <p:nvSpPr>
          <p:cNvPr id="4" name="Slide Number Placeholder 3"/>
          <p:cNvSpPr>
            <a:spLocks noGrp="1"/>
          </p:cNvSpPr>
          <p:nvPr>
            <p:ph type="sldNum" sz="quarter" idx="5"/>
          </p:nvPr>
        </p:nvSpPr>
        <p:spPr/>
        <p:txBody>
          <a:bodyPr/>
          <a:lstStyle/>
          <a:p>
            <a:fld id="{DBAD6FA7-A31E-4187-A5F5-E7B22FFE3BD3}" type="slidenum">
              <a:rPr lang="en-US" smtClean="0"/>
              <a:t>19</a:t>
            </a:fld>
            <a:endParaRPr lang="en-US"/>
          </a:p>
        </p:txBody>
      </p:sp>
    </p:spTree>
    <p:extLst>
      <p:ext uri="{BB962C8B-B14F-4D97-AF65-F5344CB8AC3E}">
        <p14:creationId xmlns:p14="http://schemas.microsoft.com/office/powerpoint/2010/main" val="3027976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3FA5DB1-72B1-42F1-BF69-B191D0C11AAA}"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DA8691-1987-41A1-A56C-131FFDA8AB7F}" type="slidenum">
              <a:rPr lang="en-US" smtClean="0"/>
              <a:t>‹#›</a:t>
            </a:fld>
            <a:endParaRPr lang="en-US"/>
          </a:p>
        </p:txBody>
      </p:sp>
    </p:spTree>
    <p:extLst>
      <p:ext uri="{BB962C8B-B14F-4D97-AF65-F5344CB8AC3E}">
        <p14:creationId xmlns:p14="http://schemas.microsoft.com/office/powerpoint/2010/main" val="3225493670"/>
      </p:ext>
    </p:extLst>
  </p:cSld>
  <p:clrMapOvr>
    <a:masterClrMapping/>
  </p:clrMapOvr>
  <mc:AlternateContent xmlns:mc="http://schemas.openxmlformats.org/markup-compatibility/2006" xmlns:p14="http://schemas.microsoft.com/office/powerpoint/2010/main">
    <mc:Choice Requires="p14">
      <p:transition spd="slow" p14:dur="50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FA5DB1-72B1-42F1-BF69-B191D0C11AAA}"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DA8691-1987-41A1-A56C-131FFDA8AB7F}" type="slidenum">
              <a:rPr lang="en-US" smtClean="0"/>
              <a:t>‹#›</a:t>
            </a:fld>
            <a:endParaRPr lang="en-US"/>
          </a:p>
        </p:txBody>
      </p:sp>
    </p:spTree>
    <p:extLst>
      <p:ext uri="{BB962C8B-B14F-4D97-AF65-F5344CB8AC3E}">
        <p14:creationId xmlns:p14="http://schemas.microsoft.com/office/powerpoint/2010/main" val="4108368984"/>
      </p:ext>
    </p:extLst>
  </p:cSld>
  <p:clrMapOvr>
    <a:masterClrMapping/>
  </p:clrMapOvr>
  <mc:AlternateContent xmlns:mc="http://schemas.openxmlformats.org/markup-compatibility/2006" xmlns:p14="http://schemas.microsoft.com/office/powerpoint/2010/main">
    <mc:Choice Requires="p14">
      <p:transition spd="slow" p14:dur="50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FA5DB1-72B1-42F1-BF69-B191D0C11AAA}"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DA8691-1987-41A1-A56C-131FFDA8AB7F}" type="slidenum">
              <a:rPr lang="en-US" smtClean="0"/>
              <a:t>‹#›</a:t>
            </a:fld>
            <a:endParaRPr lang="en-US"/>
          </a:p>
        </p:txBody>
      </p:sp>
    </p:spTree>
    <p:extLst>
      <p:ext uri="{BB962C8B-B14F-4D97-AF65-F5344CB8AC3E}">
        <p14:creationId xmlns:p14="http://schemas.microsoft.com/office/powerpoint/2010/main" val="1681069614"/>
      </p:ext>
    </p:extLst>
  </p:cSld>
  <p:clrMapOvr>
    <a:masterClrMapping/>
  </p:clrMapOvr>
  <mc:AlternateContent xmlns:mc="http://schemas.openxmlformats.org/markup-compatibility/2006" xmlns:p14="http://schemas.microsoft.com/office/powerpoint/2010/main">
    <mc:Choice Requires="p14">
      <p:transition spd="slow" p14:dur="50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633717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FA5DB1-72B1-42F1-BF69-B191D0C11AAA}"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DA8691-1987-41A1-A56C-131FFDA8AB7F}" type="slidenum">
              <a:rPr lang="en-US" smtClean="0"/>
              <a:t>‹#›</a:t>
            </a:fld>
            <a:endParaRPr lang="en-US"/>
          </a:p>
        </p:txBody>
      </p:sp>
    </p:spTree>
    <p:extLst>
      <p:ext uri="{BB962C8B-B14F-4D97-AF65-F5344CB8AC3E}">
        <p14:creationId xmlns:p14="http://schemas.microsoft.com/office/powerpoint/2010/main" val="1566290437"/>
      </p:ext>
    </p:extLst>
  </p:cSld>
  <p:clrMapOvr>
    <a:masterClrMapping/>
  </p:clrMapOvr>
  <mc:AlternateContent xmlns:mc="http://schemas.openxmlformats.org/markup-compatibility/2006" xmlns:p14="http://schemas.microsoft.com/office/powerpoint/2010/main">
    <mc:Choice Requires="p14">
      <p:transition spd="slow" p14:dur="50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FA5DB1-72B1-42F1-BF69-B191D0C11AAA}"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DA8691-1987-41A1-A56C-131FFDA8AB7F}" type="slidenum">
              <a:rPr lang="en-US" smtClean="0"/>
              <a:t>‹#›</a:t>
            </a:fld>
            <a:endParaRPr lang="en-US"/>
          </a:p>
        </p:txBody>
      </p:sp>
    </p:spTree>
    <p:extLst>
      <p:ext uri="{BB962C8B-B14F-4D97-AF65-F5344CB8AC3E}">
        <p14:creationId xmlns:p14="http://schemas.microsoft.com/office/powerpoint/2010/main" val="4066597157"/>
      </p:ext>
    </p:extLst>
  </p:cSld>
  <p:clrMapOvr>
    <a:masterClrMapping/>
  </p:clrMapOvr>
  <mc:AlternateContent xmlns:mc="http://schemas.openxmlformats.org/markup-compatibility/2006" xmlns:p14="http://schemas.microsoft.com/office/powerpoint/2010/main">
    <mc:Choice Requires="p14">
      <p:transition spd="slow" p14:dur="50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3FA5DB1-72B1-42F1-BF69-B191D0C11AAA}" type="datetimeFigureOut">
              <a:rPr lang="en-US" smtClean="0"/>
              <a:t>5/8/2023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DA8691-1987-41A1-A56C-131FFDA8AB7F}" type="slidenum">
              <a:rPr lang="en-US" smtClean="0"/>
              <a:t>‹#›</a:t>
            </a:fld>
            <a:endParaRPr lang="en-US"/>
          </a:p>
        </p:txBody>
      </p:sp>
    </p:spTree>
    <p:extLst>
      <p:ext uri="{BB962C8B-B14F-4D97-AF65-F5344CB8AC3E}">
        <p14:creationId xmlns:p14="http://schemas.microsoft.com/office/powerpoint/2010/main" val="3111730636"/>
      </p:ext>
    </p:extLst>
  </p:cSld>
  <p:clrMapOvr>
    <a:masterClrMapping/>
  </p:clrMapOvr>
  <mc:AlternateContent xmlns:mc="http://schemas.openxmlformats.org/markup-compatibility/2006" xmlns:p14="http://schemas.microsoft.com/office/powerpoint/2010/main">
    <mc:Choice Requires="p14">
      <p:transition spd="slow" p14:dur="50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3FA5DB1-72B1-42F1-BF69-B191D0C11AAA}" type="datetimeFigureOut">
              <a:rPr lang="en-US" smtClean="0"/>
              <a:t>5/8/2023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DA8691-1987-41A1-A56C-131FFDA8AB7F}" type="slidenum">
              <a:rPr lang="en-US" smtClean="0"/>
              <a:t>‹#›</a:t>
            </a:fld>
            <a:endParaRPr lang="en-US"/>
          </a:p>
        </p:txBody>
      </p:sp>
    </p:spTree>
    <p:extLst>
      <p:ext uri="{BB962C8B-B14F-4D97-AF65-F5344CB8AC3E}">
        <p14:creationId xmlns:p14="http://schemas.microsoft.com/office/powerpoint/2010/main" val="2089885026"/>
      </p:ext>
    </p:extLst>
  </p:cSld>
  <p:clrMapOvr>
    <a:masterClrMapping/>
  </p:clrMapOvr>
  <mc:AlternateContent xmlns:mc="http://schemas.openxmlformats.org/markup-compatibility/2006" xmlns:p14="http://schemas.microsoft.com/office/powerpoint/2010/main">
    <mc:Choice Requires="p14">
      <p:transition spd="slow" p14:dur="50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3FA5DB1-72B1-42F1-BF69-B191D0C11AAA}" type="datetimeFigureOut">
              <a:rPr lang="en-US" smtClean="0"/>
              <a:t>5/8/2023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DA8691-1987-41A1-A56C-131FFDA8AB7F}" type="slidenum">
              <a:rPr lang="en-US" smtClean="0"/>
              <a:t>‹#›</a:t>
            </a:fld>
            <a:endParaRPr lang="en-US"/>
          </a:p>
        </p:txBody>
      </p:sp>
    </p:spTree>
    <p:extLst>
      <p:ext uri="{BB962C8B-B14F-4D97-AF65-F5344CB8AC3E}">
        <p14:creationId xmlns:p14="http://schemas.microsoft.com/office/powerpoint/2010/main" val="308458621"/>
      </p:ext>
    </p:extLst>
  </p:cSld>
  <p:clrMapOvr>
    <a:masterClrMapping/>
  </p:clrMapOvr>
  <mc:AlternateContent xmlns:mc="http://schemas.openxmlformats.org/markup-compatibility/2006" xmlns:p14="http://schemas.microsoft.com/office/powerpoint/2010/main">
    <mc:Choice Requires="p14">
      <p:transition spd="slow" p14:dur="50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FA5DB1-72B1-42F1-BF69-B191D0C11AAA}" type="datetimeFigureOut">
              <a:rPr lang="en-US" smtClean="0"/>
              <a:t>5/8/2023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DA8691-1987-41A1-A56C-131FFDA8AB7F}" type="slidenum">
              <a:rPr lang="en-US" smtClean="0"/>
              <a:t>‹#›</a:t>
            </a:fld>
            <a:endParaRPr lang="en-US"/>
          </a:p>
        </p:txBody>
      </p:sp>
    </p:spTree>
    <p:extLst>
      <p:ext uri="{BB962C8B-B14F-4D97-AF65-F5344CB8AC3E}">
        <p14:creationId xmlns:p14="http://schemas.microsoft.com/office/powerpoint/2010/main" val="221028932"/>
      </p:ext>
    </p:extLst>
  </p:cSld>
  <p:clrMapOvr>
    <a:masterClrMapping/>
  </p:clrMapOvr>
  <mc:AlternateContent xmlns:mc="http://schemas.openxmlformats.org/markup-compatibility/2006" xmlns:p14="http://schemas.microsoft.com/office/powerpoint/2010/main">
    <mc:Choice Requires="p14">
      <p:transition spd="slow" p14:dur="50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FA5DB1-72B1-42F1-BF69-B191D0C11AAA}" type="datetimeFigureOut">
              <a:rPr lang="en-US" smtClean="0"/>
              <a:t>5/8/2023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DA8691-1987-41A1-A56C-131FFDA8AB7F}" type="slidenum">
              <a:rPr lang="en-US" smtClean="0"/>
              <a:t>‹#›</a:t>
            </a:fld>
            <a:endParaRPr lang="en-US"/>
          </a:p>
        </p:txBody>
      </p:sp>
    </p:spTree>
    <p:extLst>
      <p:ext uri="{BB962C8B-B14F-4D97-AF65-F5344CB8AC3E}">
        <p14:creationId xmlns:p14="http://schemas.microsoft.com/office/powerpoint/2010/main" val="2237577224"/>
      </p:ext>
    </p:extLst>
  </p:cSld>
  <p:clrMapOvr>
    <a:masterClrMapping/>
  </p:clrMapOvr>
  <mc:AlternateContent xmlns:mc="http://schemas.openxmlformats.org/markup-compatibility/2006" xmlns:p14="http://schemas.microsoft.com/office/powerpoint/2010/main">
    <mc:Choice Requires="p14">
      <p:transition spd="slow" p14:dur="50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FA5DB1-72B1-42F1-BF69-B191D0C11AAA}" type="datetimeFigureOut">
              <a:rPr lang="en-US" smtClean="0"/>
              <a:t>5/8/2023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DA8691-1987-41A1-A56C-131FFDA8AB7F}" type="slidenum">
              <a:rPr lang="en-US" smtClean="0"/>
              <a:t>‹#›</a:t>
            </a:fld>
            <a:endParaRPr lang="en-US"/>
          </a:p>
        </p:txBody>
      </p:sp>
    </p:spTree>
    <p:extLst>
      <p:ext uri="{BB962C8B-B14F-4D97-AF65-F5344CB8AC3E}">
        <p14:creationId xmlns:p14="http://schemas.microsoft.com/office/powerpoint/2010/main" val="256215353"/>
      </p:ext>
    </p:extLst>
  </p:cSld>
  <p:clrMapOvr>
    <a:masterClrMapping/>
  </p:clrMapOvr>
  <mc:AlternateContent xmlns:mc="http://schemas.openxmlformats.org/markup-compatibility/2006" xmlns:p14="http://schemas.microsoft.com/office/powerpoint/2010/main">
    <mc:Choice Requires="p14">
      <p:transition spd="slow" p14:dur="50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91000"/>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FA5DB1-72B1-42F1-BF69-B191D0C11AAA}" type="datetimeFigureOut">
              <a:rPr lang="en-US" smtClean="0"/>
              <a:t>5/8/2023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DA8691-1987-41A1-A56C-131FFDA8AB7F}" type="slidenum">
              <a:rPr lang="en-US" smtClean="0"/>
              <a:t>‹#›</a:t>
            </a:fld>
            <a:endParaRPr lang="en-US"/>
          </a:p>
        </p:txBody>
      </p:sp>
    </p:spTree>
    <p:extLst>
      <p:ext uri="{BB962C8B-B14F-4D97-AF65-F5344CB8AC3E}">
        <p14:creationId xmlns:p14="http://schemas.microsoft.com/office/powerpoint/2010/main" val="1974141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50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mailto:serge.Koenig@saukcountywi.go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09600"/>
            <a:ext cx="7772400" cy="1470025"/>
          </a:xfrm>
        </p:spPr>
        <p:txBody>
          <a:bodyPr/>
          <a:lstStyle/>
          <a:p>
            <a:r>
              <a:rPr lang="en-US" dirty="0">
                <a:solidFill>
                  <a:srgbClr val="FFFF00"/>
                </a:solidFill>
                <a:latin typeface="Bodoni MT Black" panose="02070A03080606020203" pitchFamily="18" charset="0"/>
              </a:rPr>
              <a:t>Working With Farmers</a:t>
            </a:r>
          </a:p>
        </p:txBody>
      </p:sp>
      <p:sp>
        <p:nvSpPr>
          <p:cNvPr id="3" name="Subtitle 2"/>
          <p:cNvSpPr>
            <a:spLocks noGrp="1"/>
          </p:cNvSpPr>
          <p:nvPr>
            <p:ph type="subTitle" idx="1"/>
          </p:nvPr>
        </p:nvSpPr>
        <p:spPr>
          <a:xfrm>
            <a:off x="1371600" y="4495800"/>
            <a:ext cx="6400800" cy="1752600"/>
          </a:xfrm>
        </p:spPr>
        <p:txBody>
          <a:bodyPr/>
          <a:lstStyle/>
          <a:p>
            <a:r>
              <a:rPr lang="en-US" dirty="0">
                <a:solidFill>
                  <a:srgbClr val="FFFF00"/>
                </a:solidFill>
                <a:latin typeface="Berlin Sans FB" panose="020E0602020502020306" pitchFamily="34" charset="0"/>
              </a:rPr>
              <a:t>By Serge Koenig</a:t>
            </a:r>
          </a:p>
          <a:p>
            <a:r>
              <a:rPr lang="en-US" dirty="0">
                <a:solidFill>
                  <a:srgbClr val="FFFF00"/>
                </a:solidFill>
                <a:latin typeface="Berlin Sans FB" panose="020E0602020502020306" pitchFamily="34" charset="0"/>
              </a:rPr>
              <a:t>Sauk County LRE Department</a:t>
            </a:r>
          </a:p>
        </p:txBody>
      </p:sp>
    </p:spTree>
    <p:extLst>
      <p:ext uri="{BB962C8B-B14F-4D97-AF65-F5344CB8AC3E}">
        <p14:creationId xmlns:p14="http://schemas.microsoft.com/office/powerpoint/2010/main" val="3894051587"/>
      </p:ext>
    </p:extLst>
  </p:cSld>
  <p:clrMapOvr>
    <a:masterClrMapping/>
  </p:clrMapOvr>
  <mc:AlternateContent xmlns:mc="http://schemas.openxmlformats.org/markup-compatibility/2006" xmlns:p14="http://schemas.microsoft.com/office/powerpoint/2010/main">
    <mc:Choice Requires="p14">
      <p:transition spd="slow" p14:dur="50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solidFill>
                  <a:srgbClr val="FFFF00"/>
                </a:solidFill>
                <a:latin typeface="Bodoni MT Black" panose="02070A03080606020203" pitchFamily="18" charset="0"/>
              </a:rPr>
              <a:t>Art or Science?</a:t>
            </a:r>
          </a:p>
        </p:txBody>
      </p:sp>
      <p:sp>
        <p:nvSpPr>
          <p:cNvPr id="3" name="Content Placeholder 2"/>
          <p:cNvSpPr>
            <a:spLocks noGrp="1"/>
          </p:cNvSpPr>
          <p:nvPr>
            <p:ph idx="1"/>
          </p:nvPr>
        </p:nvSpPr>
        <p:spPr/>
        <p:txBody>
          <a:bodyPr/>
          <a:lstStyle/>
          <a:p>
            <a:pPr marL="0" indent="0">
              <a:buNone/>
            </a:pPr>
            <a:endParaRPr lang="en-US" dirty="0"/>
          </a:p>
          <a:p>
            <a:pPr marL="0" indent="0">
              <a:buNone/>
            </a:pPr>
            <a:r>
              <a:rPr lang="en-US" sz="4000" dirty="0">
                <a:solidFill>
                  <a:srgbClr val="FFFF00"/>
                </a:solidFill>
                <a:latin typeface="Berlin Sans FB" panose="020E0602020502020306" pitchFamily="34" charset="0"/>
              </a:rPr>
              <a:t>It’s both.</a:t>
            </a:r>
          </a:p>
          <a:p>
            <a:pPr marL="0" indent="0">
              <a:buNone/>
            </a:pPr>
            <a:endParaRPr lang="en-US" sz="4000" dirty="0">
              <a:solidFill>
                <a:srgbClr val="FFFF00"/>
              </a:solidFill>
              <a:latin typeface="Berlin Sans FB" panose="020E0602020502020306" pitchFamily="34" charset="0"/>
            </a:endParaRPr>
          </a:p>
          <a:p>
            <a:pPr marL="0" indent="0">
              <a:buNone/>
            </a:pPr>
            <a:endParaRPr lang="en-US" sz="4000" dirty="0">
              <a:solidFill>
                <a:srgbClr val="FFFF00"/>
              </a:solidFill>
              <a:latin typeface="Berlin Sans FB" panose="020E0602020502020306" pitchFamily="34" charset="0"/>
            </a:endParaRPr>
          </a:p>
          <a:p>
            <a:pPr marL="0" indent="0">
              <a:buNone/>
            </a:pPr>
            <a:r>
              <a:rPr lang="en-US" sz="4000" dirty="0">
                <a:solidFill>
                  <a:srgbClr val="FFFF00"/>
                </a:solidFill>
                <a:latin typeface="Berlin Sans FB" panose="020E0602020502020306" pitchFamily="34" charset="0"/>
              </a:rPr>
              <a:t>Practice makes perfect……or at least better.</a:t>
            </a:r>
          </a:p>
        </p:txBody>
      </p:sp>
    </p:spTree>
    <p:extLst>
      <p:ext uri="{BB962C8B-B14F-4D97-AF65-F5344CB8AC3E}">
        <p14:creationId xmlns:p14="http://schemas.microsoft.com/office/powerpoint/2010/main" val="820729119"/>
      </p:ext>
    </p:extLst>
  </p:cSld>
  <p:clrMapOvr>
    <a:masterClrMapping/>
  </p:clrMapOvr>
  <mc:AlternateContent xmlns:mc="http://schemas.openxmlformats.org/markup-compatibility/2006" xmlns:p14="http://schemas.microsoft.com/office/powerpoint/2010/main">
    <mc:Choice Requires="p14">
      <p:transition spd="slow" p14:dur="50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solidFill>
                  <a:srgbClr val="FFFF00"/>
                </a:solidFill>
                <a:latin typeface="Bodoni MT Black" panose="02070A03080606020203" pitchFamily="18" charset="0"/>
              </a:rPr>
              <a:t>Comfort Zone</a:t>
            </a:r>
          </a:p>
        </p:txBody>
      </p:sp>
      <p:sp>
        <p:nvSpPr>
          <p:cNvPr id="3" name="Content Placeholder 2"/>
          <p:cNvSpPr>
            <a:spLocks noGrp="1"/>
          </p:cNvSpPr>
          <p:nvPr>
            <p:ph idx="1"/>
          </p:nvPr>
        </p:nvSpPr>
        <p:spPr/>
        <p:txBody>
          <a:bodyPr>
            <a:normAutofit fontScale="85000" lnSpcReduction="10000"/>
          </a:bodyPr>
          <a:lstStyle/>
          <a:p>
            <a:pPr marL="0" indent="0">
              <a:buNone/>
            </a:pPr>
            <a:endParaRPr lang="en-US" dirty="0"/>
          </a:p>
          <a:p>
            <a:r>
              <a:rPr lang="en-US" sz="4000" dirty="0">
                <a:solidFill>
                  <a:srgbClr val="FFFF00"/>
                </a:solidFill>
                <a:latin typeface="Berlin Sans FB" panose="020E0602020502020306" pitchFamily="34" charset="0"/>
              </a:rPr>
              <a:t>Sitting on recliner , gets comfortable, see things from the same angle, we settle in, indent the chair a bit.</a:t>
            </a:r>
          </a:p>
          <a:p>
            <a:endParaRPr lang="en-US" sz="4000" dirty="0">
              <a:solidFill>
                <a:srgbClr val="FFFF00"/>
              </a:solidFill>
              <a:latin typeface="Berlin Sans FB" panose="020E0602020502020306" pitchFamily="34" charset="0"/>
            </a:endParaRPr>
          </a:p>
          <a:p>
            <a:r>
              <a:rPr lang="en-US" sz="4000" dirty="0">
                <a:solidFill>
                  <a:srgbClr val="FFFF00"/>
                </a:solidFill>
                <a:latin typeface="Berlin Sans FB" panose="020E0602020502020306" pitchFamily="34" charset="0"/>
              </a:rPr>
              <a:t>Takes effort to get off the couch and move to another chair.  It changes your perspective of the subject at hand but the rewards of that effort can be life changing.</a:t>
            </a:r>
          </a:p>
        </p:txBody>
      </p:sp>
    </p:spTree>
    <p:extLst>
      <p:ext uri="{BB962C8B-B14F-4D97-AF65-F5344CB8AC3E}">
        <p14:creationId xmlns:p14="http://schemas.microsoft.com/office/powerpoint/2010/main" val="2151264785"/>
      </p:ext>
    </p:extLst>
  </p:cSld>
  <p:clrMapOvr>
    <a:masterClrMapping/>
  </p:clrMapOvr>
  <mc:AlternateContent xmlns:mc="http://schemas.openxmlformats.org/markup-compatibility/2006" xmlns:p14="http://schemas.microsoft.com/office/powerpoint/2010/main">
    <mc:Choice Requires="p14">
      <p:transition spd="slow" p14:dur="50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BEFC0-BEAB-D479-A5DE-C7DF68EB90E9}"/>
              </a:ext>
            </a:extLst>
          </p:cNvPr>
          <p:cNvSpPr>
            <a:spLocks noGrp="1"/>
          </p:cNvSpPr>
          <p:nvPr>
            <p:ph type="title"/>
          </p:nvPr>
        </p:nvSpPr>
        <p:spPr>
          <a:xfrm>
            <a:off x="457200" y="0"/>
            <a:ext cx="8229600" cy="762000"/>
          </a:xfrm>
        </p:spPr>
        <p:txBody>
          <a:bodyPr>
            <a:normAutofit/>
          </a:bodyPr>
          <a:lstStyle/>
          <a:p>
            <a:r>
              <a:rPr lang="en-US" dirty="0">
                <a:solidFill>
                  <a:srgbClr val="FFFF00"/>
                </a:solidFill>
                <a:latin typeface="Bodoni MT Black" panose="02070A03080606020203" pitchFamily="18" charset="0"/>
              </a:rPr>
              <a:t>Old Habits Die Hard</a:t>
            </a:r>
          </a:p>
        </p:txBody>
      </p:sp>
      <p:sp>
        <p:nvSpPr>
          <p:cNvPr id="3" name="Content Placeholder 2">
            <a:extLst>
              <a:ext uri="{FF2B5EF4-FFF2-40B4-BE49-F238E27FC236}">
                <a16:creationId xmlns:a16="http://schemas.microsoft.com/office/drawing/2014/main" id="{D934E702-5D01-2B97-07C3-C9AA91D2CCEB}"/>
              </a:ext>
            </a:extLst>
          </p:cNvPr>
          <p:cNvSpPr>
            <a:spLocks noGrp="1"/>
          </p:cNvSpPr>
          <p:nvPr>
            <p:ph idx="1"/>
          </p:nvPr>
        </p:nvSpPr>
        <p:spPr>
          <a:xfrm>
            <a:off x="457200" y="1173398"/>
            <a:ext cx="8229600" cy="5379802"/>
          </a:xfrm>
        </p:spPr>
        <p:txBody>
          <a:bodyPr>
            <a:noAutofit/>
          </a:bodyPr>
          <a:lstStyle/>
          <a:p>
            <a:r>
              <a:rPr lang="en-US" sz="3000" dirty="0">
                <a:solidFill>
                  <a:srgbClr val="FFFF00"/>
                </a:solidFill>
                <a:latin typeface="Berlin Sans FB" panose="020E0602020502020306" pitchFamily="34" charset="0"/>
              </a:rPr>
              <a:t>Ways of thinking and doing get hard-wired in the brain through myelination.</a:t>
            </a:r>
          </a:p>
          <a:p>
            <a:endParaRPr lang="en-US" sz="3000" dirty="0">
              <a:solidFill>
                <a:srgbClr val="FFFF00"/>
              </a:solidFill>
              <a:latin typeface="Berlin Sans FB" panose="020E0602020502020306" pitchFamily="34" charset="0"/>
            </a:endParaRPr>
          </a:p>
          <a:p>
            <a:r>
              <a:rPr lang="en-US" sz="3000" dirty="0">
                <a:solidFill>
                  <a:srgbClr val="FFFF00"/>
                </a:solidFill>
                <a:latin typeface="Berlin Sans FB" panose="020E0602020502020306" pitchFamily="34" charset="0"/>
              </a:rPr>
              <a:t>Those neural pathways are there forever.</a:t>
            </a:r>
          </a:p>
          <a:p>
            <a:endParaRPr lang="en-US" sz="3000" dirty="0">
              <a:solidFill>
                <a:srgbClr val="FFFF00"/>
              </a:solidFill>
              <a:latin typeface="Berlin Sans FB" panose="020E0602020502020306" pitchFamily="34" charset="0"/>
            </a:endParaRPr>
          </a:p>
          <a:p>
            <a:r>
              <a:rPr lang="en-US" sz="3000" dirty="0">
                <a:solidFill>
                  <a:srgbClr val="FFFF00"/>
                </a:solidFill>
                <a:latin typeface="Berlin Sans FB" panose="020E0602020502020306" pitchFamily="34" charset="0"/>
              </a:rPr>
              <a:t>We are trying to make new neural pathways and that can be VERY </a:t>
            </a:r>
            <a:r>
              <a:rPr lang="en-US" sz="3000" dirty="0" err="1">
                <a:solidFill>
                  <a:srgbClr val="FFFF00"/>
                </a:solidFill>
                <a:latin typeface="Berlin Sans FB" panose="020E0602020502020306" pitchFamily="34" charset="0"/>
              </a:rPr>
              <a:t>VERY</a:t>
            </a:r>
            <a:r>
              <a:rPr lang="en-US" sz="3000" dirty="0">
                <a:solidFill>
                  <a:srgbClr val="FFFF00"/>
                </a:solidFill>
                <a:latin typeface="Berlin Sans FB" panose="020E0602020502020306" pitchFamily="34" charset="0"/>
              </a:rPr>
              <a:t> </a:t>
            </a:r>
            <a:r>
              <a:rPr lang="en-US" sz="3000" dirty="0" err="1">
                <a:solidFill>
                  <a:srgbClr val="FFFF00"/>
                </a:solidFill>
                <a:latin typeface="Berlin Sans FB" panose="020E0602020502020306" pitchFamily="34" charset="0"/>
              </a:rPr>
              <a:t>VERY</a:t>
            </a:r>
            <a:r>
              <a:rPr lang="en-US" sz="3000" dirty="0">
                <a:solidFill>
                  <a:srgbClr val="FFFF00"/>
                </a:solidFill>
                <a:latin typeface="Berlin Sans FB" panose="020E0602020502020306" pitchFamily="34" charset="0"/>
              </a:rPr>
              <a:t> difficult.  Look at your own life and way of thinking.  </a:t>
            </a:r>
          </a:p>
          <a:p>
            <a:endParaRPr lang="en-US" sz="3000" dirty="0">
              <a:solidFill>
                <a:srgbClr val="FFFF00"/>
              </a:solidFill>
              <a:latin typeface="Berlin Sans FB" panose="020E0602020502020306" pitchFamily="34" charset="0"/>
            </a:endParaRPr>
          </a:p>
          <a:p>
            <a:r>
              <a:rPr lang="en-US" sz="3000" dirty="0">
                <a:solidFill>
                  <a:srgbClr val="FFFF00"/>
                </a:solidFill>
                <a:latin typeface="Berlin Sans FB" panose="020E0602020502020306" pitchFamily="34" charset="0"/>
              </a:rPr>
              <a:t>It’s a difficult uphill climb.</a:t>
            </a:r>
          </a:p>
        </p:txBody>
      </p:sp>
    </p:spTree>
    <p:extLst>
      <p:ext uri="{BB962C8B-B14F-4D97-AF65-F5344CB8AC3E}">
        <p14:creationId xmlns:p14="http://schemas.microsoft.com/office/powerpoint/2010/main" val="1550822005"/>
      </p:ext>
    </p:extLst>
  </p:cSld>
  <p:clrMapOvr>
    <a:masterClrMapping/>
  </p:clrMapOvr>
  <mc:AlternateContent xmlns:mc="http://schemas.openxmlformats.org/markup-compatibility/2006" xmlns:p14="http://schemas.microsoft.com/office/powerpoint/2010/main">
    <mc:Choice Requires="p14">
      <p:transition spd="slow" p14:dur="50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rmAutofit/>
          </a:bodyPr>
          <a:lstStyle/>
          <a:p>
            <a:r>
              <a:rPr lang="en-US" b="1" dirty="0">
                <a:solidFill>
                  <a:srgbClr val="FFFF00"/>
                </a:solidFill>
                <a:latin typeface="Bodoni MT Black" panose="02070A03080606020203" pitchFamily="18" charset="0"/>
              </a:rPr>
              <a:t>What’s Your “WHY”?</a:t>
            </a:r>
          </a:p>
        </p:txBody>
      </p:sp>
      <p:sp>
        <p:nvSpPr>
          <p:cNvPr id="4" name="TextBox 3"/>
          <p:cNvSpPr txBox="1"/>
          <p:nvPr/>
        </p:nvSpPr>
        <p:spPr>
          <a:xfrm>
            <a:off x="7758207" y="6488668"/>
            <a:ext cx="1395318" cy="369332"/>
          </a:xfrm>
          <a:prstGeom prst="rect">
            <a:avLst/>
          </a:prstGeom>
          <a:noFill/>
        </p:spPr>
        <p:txBody>
          <a:bodyPr wrap="none" rtlCol="0">
            <a:spAutoFit/>
          </a:bodyPr>
          <a:lstStyle/>
          <a:p>
            <a:r>
              <a:rPr lang="en-US" dirty="0"/>
              <a:t>Serge Koenig</a:t>
            </a:r>
          </a:p>
        </p:txBody>
      </p:sp>
      <p:sp>
        <p:nvSpPr>
          <p:cNvPr id="5" name="TextBox 4"/>
          <p:cNvSpPr txBox="1"/>
          <p:nvPr/>
        </p:nvSpPr>
        <p:spPr>
          <a:xfrm>
            <a:off x="609601" y="2320140"/>
            <a:ext cx="7924800" cy="3416320"/>
          </a:xfrm>
          <a:prstGeom prst="rect">
            <a:avLst/>
          </a:prstGeom>
          <a:noFill/>
        </p:spPr>
        <p:txBody>
          <a:bodyPr wrap="square" rtlCol="0">
            <a:spAutoFit/>
          </a:bodyPr>
          <a:lstStyle/>
          <a:p>
            <a:r>
              <a:rPr lang="en-US" sz="3600" dirty="0">
                <a:solidFill>
                  <a:srgbClr val="FFFF00"/>
                </a:solidFill>
              </a:rPr>
              <a:t>Know your “Why” first as a professional.</a:t>
            </a:r>
          </a:p>
          <a:p>
            <a:endParaRPr lang="en-US" sz="3600" dirty="0">
              <a:solidFill>
                <a:srgbClr val="FFFF00"/>
              </a:solidFill>
            </a:endParaRPr>
          </a:p>
          <a:p>
            <a:endParaRPr lang="en-US" sz="3600" dirty="0">
              <a:solidFill>
                <a:srgbClr val="FFFF00"/>
              </a:solidFill>
            </a:endParaRPr>
          </a:p>
          <a:p>
            <a:r>
              <a:rPr lang="en-US" sz="3600" dirty="0">
                <a:solidFill>
                  <a:srgbClr val="FFFF00"/>
                </a:solidFill>
              </a:rPr>
              <a:t>When TRUST is built through time spent with producer start asking about their “Why”.</a:t>
            </a:r>
          </a:p>
        </p:txBody>
      </p:sp>
    </p:spTree>
    <p:extLst>
      <p:ext uri="{BB962C8B-B14F-4D97-AF65-F5344CB8AC3E}">
        <p14:creationId xmlns:p14="http://schemas.microsoft.com/office/powerpoint/2010/main" val="1043903379"/>
      </p:ext>
    </p:extLst>
  </p:cSld>
  <p:clrMapOvr>
    <a:masterClrMapping/>
  </p:clrMapOvr>
  <mc:AlternateContent xmlns:mc="http://schemas.openxmlformats.org/markup-compatibility/2006" xmlns:p14="http://schemas.microsoft.com/office/powerpoint/2010/main">
    <mc:Choice Requires="p14">
      <p:transition spd="slow" p14:dur="50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3482" y="0"/>
            <a:ext cx="4397036" cy="6858000"/>
          </a:xfrm>
          <a:prstGeom prst="rect">
            <a:avLst/>
          </a:prstGeom>
        </p:spPr>
      </p:pic>
    </p:spTree>
    <p:extLst>
      <p:ext uri="{BB962C8B-B14F-4D97-AF65-F5344CB8AC3E}">
        <p14:creationId xmlns:p14="http://schemas.microsoft.com/office/powerpoint/2010/main" val="1740244200"/>
      </p:ext>
    </p:extLst>
  </p:cSld>
  <p:clrMapOvr>
    <a:masterClrMapping/>
  </p:clrMapOvr>
  <mc:AlternateContent xmlns:mc="http://schemas.openxmlformats.org/markup-compatibility/2006" xmlns:p14="http://schemas.microsoft.com/office/powerpoint/2010/main">
    <mc:Choice Requires="p14">
      <p:transition spd="slow" p14:dur="50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ChangeArrowheads="1"/>
          </p:cNvSpPr>
          <p:nvPr/>
        </p:nvSpPr>
        <p:spPr bwMode="auto">
          <a:xfrm>
            <a:off x="304800" y="1066800"/>
            <a:ext cx="82296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6000" b="1" dirty="0">
                <a:solidFill>
                  <a:srgbClr val="FFFF00"/>
                </a:solidFill>
                <a:latin typeface="Bodoni MT Black" panose="02070A03080606020203" pitchFamily="18" charset="0"/>
              </a:rPr>
              <a:t>“If you don’t know where you’re going, any road will get you there.”</a:t>
            </a:r>
          </a:p>
        </p:txBody>
      </p:sp>
      <p:sp>
        <p:nvSpPr>
          <p:cNvPr id="3" name="TextBox 2"/>
          <p:cNvSpPr txBox="1"/>
          <p:nvPr/>
        </p:nvSpPr>
        <p:spPr>
          <a:xfrm>
            <a:off x="19050" y="6488668"/>
            <a:ext cx="870751" cy="369332"/>
          </a:xfrm>
          <a:prstGeom prst="rect">
            <a:avLst/>
          </a:prstGeom>
          <a:noFill/>
        </p:spPr>
        <p:txBody>
          <a:bodyPr wrap="none" rtlCol="0">
            <a:spAutoFit/>
          </a:bodyPr>
          <a:lstStyle/>
          <a:p>
            <a:r>
              <a:rPr lang="en-US" dirty="0" err="1">
                <a:solidFill>
                  <a:srgbClr val="FFFF00"/>
                </a:solidFill>
              </a:rPr>
              <a:t>Gerrish</a:t>
            </a:r>
            <a:endParaRPr lang="en-US" dirty="0">
              <a:solidFill>
                <a:srgbClr val="FFFF00"/>
              </a:solidFill>
            </a:endParaRPr>
          </a:p>
        </p:txBody>
      </p:sp>
    </p:spTree>
    <p:extLst>
      <p:ext uri="{BB962C8B-B14F-4D97-AF65-F5344CB8AC3E}">
        <p14:creationId xmlns:p14="http://schemas.microsoft.com/office/powerpoint/2010/main" val="798699847"/>
      </p:ext>
    </p:extLst>
  </p:cSld>
  <p:clrMapOvr>
    <a:masterClrMapping/>
  </p:clrMapOvr>
  <mc:AlternateContent xmlns:mc="http://schemas.openxmlformats.org/markup-compatibility/2006" xmlns:p14="http://schemas.microsoft.com/office/powerpoint/2010/main">
    <mc:Choice Requires="p14">
      <p:transition spd="slow" p14:dur="50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5"/>
          <p:cNvSpPr txBox="1">
            <a:spLocks noChangeArrowheads="1"/>
          </p:cNvSpPr>
          <p:nvPr/>
        </p:nvSpPr>
        <p:spPr bwMode="auto">
          <a:xfrm>
            <a:off x="889801" y="685800"/>
            <a:ext cx="7086600" cy="4324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spcBef>
                <a:spcPct val="50000"/>
              </a:spcBef>
            </a:pPr>
            <a:r>
              <a:rPr lang="en-US" sz="5500" b="1" dirty="0">
                <a:solidFill>
                  <a:srgbClr val="FFFF00"/>
                </a:solidFill>
                <a:latin typeface="Bodoni MT Black" panose="02070A03080606020203" pitchFamily="18" charset="0"/>
              </a:rPr>
              <a:t>“If you don’t know where you’re going, how will you know when you get there?</a:t>
            </a:r>
          </a:p>
        </p:txBody>
      </p:sp>
      <p:sp>
        <p:nvSpPr>
          <p:cNvPr id="5" name="TextBox 4"/>
          <p:cNvSpPr txBox="1"/>
          <p:nvPr/>
        </p:nvSpPr>
        <p:spPr>
          <a:xfrm>
            <a:off x="19050" y="6488668"/>
            <a:ext cx="870751" cy="369332"/>
          </a:xfrm>
          <a:prstGeom prst="rect">
            <a:avLst/>
          </a:prstGeom>
          <a:noFill/>
        </p:spPr>
        <p:txBody>
          <a:bodyPr wrap="none" rtlCol="0">
            <a:spAutoFit/>
          </a:bodyPr>
          <a:lstStyle/>
          <a:p>
            <a:r>
              <a:rPr lang="en-US" dirty="0" err="1">
                <a:solidFill>
                  <a:srgbClr val="FFFF00"/>
                </a:solidFill>
              </a:rPr>
              <a:t>Gerrish</a:t>
            </a:r>
            <a:endParaRPr lang="en-US" dirty="0">
              <a:solidFill>
                <a:srgbClr val="FFFF00"/>
              </a:solidFill>
            </a:endParaRPr>
          </a:p>
        </p:txBody>
      </p:sp>
    </p:spTree>
    <p:extLst>
      <p:ext uri="{BB962C8B-B14F-4D97-AF65-F5344CB8AC3E}">
        <p14:creationId xmlns:p14="http://schemas.microsoft.com/office/powerpoint/2010/main" val="1225872168"/>
      </p:ext>
    </p:extLst>
  </p:cSld>
  <p:clrMapOvr>
    <a:masterClrMapping/>
  </p:clrMapOvr>
  <mc:AlternateContent xmlns:mc="http://schemas.openxmlformats.org/markup-compatibility/2006" xmlns:p14="http://schemas.microsoft.com/office/powerpoint/2010/main">
    <mc:Choice Requires="p14">
      <p:transition spd="slow" p14:dur="50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495300" y="1600200"/>
            <a:ext cx="8153400" cy="2590800"/>
          </a:xfrm>
        </p:spPr>
        <p:txBody>
          <a:bodyPr>
            <a:normAutofit/>
          </a:bodyPr>
          <a:lstStyle/>
          <a:p>
            <a:pPr eaLnBrk="1" hangingPunct="1"/>
            <a:r>
              <a:rPr lang="en-US" b="1" dirty="0">
                <a:solidFill>
                  <a:srgbClr val="FFFF00"/>
                </a:solidFill>
                <a:latin typeface="Bodoni MT Black" panose="02070A03080606020203" pitchFamily="18" charset="0"/>
              </a:rPr>
              <a:t>Creating a planned future With Goals and Objectives</a:t>
            </a:r>
          </a:p>
        </p:txBody>
      </p:sp>
    </p:spTree>
    <p:extLst>
      <p:ext uri="{BB962C8B-B14F-4D97-AF65-F5344CB8AC3E}">
        <p14:creationId xmlns:p14="http://schemas.microsoft.com/office/powerpoint/2010/main" val="2583723287"/>
      </p:ext>
    </p:extLst>
  </p:cSld>
  <p:clrMapOvr>
    <a:masterClrMapping/>
  </p:clrMapOvr>
  <mc:AlternateContent xmlns:mc="http://schemas.openxmlformats.org/markup-compatibility/2006" xmlns:p14="http://schemas.microsoft.com/office/powerpoint/2010/main">
    <mc:Choice Requires="p14">
      <p:transition spd="slow" p14:dur="50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4425" y="22698"/>
            <a:ext cx="8458200" cy="1143000"/>
          </a:xfrm>
        </p:spPr>
        <p:txBody>
          <a:bodyPr>
            <a:noAutofit/>
          </a:bodyPr>
          <a:lstStyle/>
          <a:p>
            <a:pPr eaLnBrk="1" hangingPunct="1"/>
            <a:r>
              <a:rPr lang="en-US" sz="3600" b="1" dirty="0">
                <a:solidFill>
                  <a:srgbClr val="FFFF00"/>
                </a:solidFill>
                <a:latin typeface="Bodoni MT Black" panose="02070A03080606020203" pitchFamily="18" charset="0"/>
              </a:rPr>
              <a:t>What kind of goals are important ?</a:t>
            </a:r>
          </a:p>
        </p:txBody>
      </p:sp>
      <p:sp>
        <p:nvSpPr>
          <p:cNvPr id="19459" name="Rectangle 3"/>
          <p:cNvSpPr>
            <a:spLocks noGrp="1" noChangeArrowheads="1"/>
          </p:cNvSpPr>
          <p:nvPr>
            <p:ph type="body" idx="1"/>
          </p:nvPr>
        </p:nvSpPr>
        <p:spPr>
          <a:xfrm>
            <a:off x="-6658" y="2693988"/>
            <a:ext cx="4876800" cy="2667000"/>
          </a:xfrm>
        </p:spPr>
        <p:txBody>
          <a:bodyPr/>
          <a:lstStyle/>
          <a:p>
            <a:pPr eaLnBrk="1" hangingPunct="1"/>
            <a:r>
              <a:rPr lang="en-US" sz="2800" dirty="0">
                <a:solidFill>
                  <a:srgbClr val="FFFF00"/>
                </a:solidFill>
              </a:rPr>
              <a:t>Lifestyle</a:t>
            </a:r>
          </a:p>
          <a:p>
            <a:pPr lvl="1" eaLnBrk="1" hangingPunct="1"/>
            <a:r>
              <a:rPr lang="en-US" sz="2400" dirty="0">
                <a:solidFill>
                  <a:srgbClr val="FFFF00"/>
                </a:solidFill>
              </a:rPr>
              <a:t>How do you want to live ?</a:t>
            </a:r>
          </a:p>
          <a:p>
            <a:pPr lvl="1" eaLnBrk="1" hangingPunct="1"/>
            <a:r>
              <a:rPr lang="en-US" sz="2400" dirty="0">
                <a:solidFill>
                  <a:srgbClr val="FFFF00"/>
                </a:solidFill>
              </a:rPr>
              <a:t>Where do you want to live ?</a:t>
            </a:r>
          </a:p>
          <a:p>
            <a:pPr lvl="1" eaLnBrk="1" hangingPunct="1"/>
            <a:r>
              <a:rPr lang="en-US" sz="2400" dirty="0">
                <a:solidFill>
                  <a:srgbClr val="FFFF00"/>
                </a:solidFill>
              </a:rPr>
              <a:t>How do you want to raise your kids if you choose to have kids ?</a:t>
            </a:r>
          </a:p>
        </p:txBody>
      </p:sp>
      <p:sp>
        <p:nvSpPr>
          <p:cNvPr id="3" name="TextBox 2">
            <a:extLst>
              <a:ext uri="{FF2B5EF4-FFF2-40B4-BE49-F238E27FC236}">
                <a16:creationId xmlns:a16="http://schemas.microsoft.com/office/drawing/2014/main" id="{E11006A1-921F-4D39-A877-ED157C6EAF41}"/>
              </a:ext>
            </a:extLst>
          </p:cNvPr>
          <p:cNvSpPr txBox="1"/>
          <p:nvPr/>
        </p:nvSpPr>
        <p:spPr>
          <a:xfrm>
            <a:off x="0" y="5791200"/>
            <a:ext cx="9144000" cy="553998"/>
          </a:xfrm>
          <a:prstGeom prst="rect">
            <a:avLst/>
          </a:prstGeom>
          <a:noFill/>
        </p:spPr>
        <p:txBody>
          <a:bodyPr wrap="square" rtlCol="0">
            <a:spAutoFit/>
          </a:bodyPr>
          <a:lstStyle/>
          <a:p>
            <a:pPr algn="ctr"/>
            <a:r>
              <a:rPr lang="en-US" sz="3000" b="1" i="1" dirty="0">
                <a:solidFill>
                  <a:srgbClr val="FFFF00"/>
                </a:solidFill>
              </a:rPr>
              <a:t>These are the foundation for all other choices!</a:t>
            </a:r>
          </a:p>
        </p:txBody>
      </p:sp>
      <p:sp>
        <p:nvSpPr>
          <p:cNvPr id="7" name="TextBox 6"/>
          <p:cNvSpPr txBox="1"/>
          <p:nvPr/>
        </p:nvSpPr>
        <p:spPr>
          <a:xfrm>
            <a:off x="19050" y="6488668"/>
            <a:ext cx="870751" cy="369332"/>
          </a:xfrm>
          <a:prstGeom prst="rect">
            <a:avLst/>
          </a:prstGeom>
          <a:noFill/>
        </p:spPr>
        <p:txBody>
          <a:bodyPr wrap="none" rtlCol="0">
            <a:spAutoFit/>
          </a:bodyPr>
          <a:lstStyle/>
          <a:p>
            <a:r>
              <a:rPr lang="en-US" dirty="0" err="1">
                <a:solidFill>
                  <a:schemeClr val="bg2">
                    <a:lumMod val="50000"/>
                  </a:schemeClr>
                </a:solidFill>
              </a:rPr>
              <a:t>Gerrish</a:t>
            </a:r>
            <a:endParaRPr lang="en-US" dirty="0">
              <a:solidFill>
                <a:schemeClr val="bg2">
                  <a:lumMod val="50000"/>
                </a:scheme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200" y="1143000"/>
            <a:ext cx="4495800" cy="3371850"/>
          </a:xfrm>
          <a:prstGeom prst="rect">
            <a:avLst/>
          </a:prstGeom>
        </p:spPr>
      </p:pic>
    </p:spTree>
    <p:extLst>
      <p:ext uri="{BB962C8B-B14F-4D97-AF65-F5344CB8AC3E}">
        <p14:creationId xmlns:p14="http://schemas.microsoft.com/office/powerpoint/2010/main" val="1485380403"/>
      </p:ext>
    </p:extLst>
  </p:cSld>
  <p:clrMapOvr>
    <a:masterClrMapping/>
  </p:clrMapOvr>
  <mc:AlternateContent xmlns:mc="http://schemas.openxmlformats.org/markup-compatibility/2006" xmlns:p14="http://schemas.microsoft.com/office/powerpoint/2010/main">
    <mc:Choice Requires="p14">
      <p:transition spd="slow" p14:dur="50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92766-F708-636E-7FBA-333728F19A62}"/>
              </a:ext>
            </a:extLst>
          </p:cNvPr>
          <p:cNvSpPr>
            <a:spLocks noGrp="1"/>
          </p:cNvSpPr>
          <p:nvPr>
            <p:ph type="title"/>
          </p:nvPr>
        </p:nvSpPr>
        <p:spPr>
          <a:xfrm>
            <a:off x="457200" y="28845"/>
            <a:ext cx="8229600" cy="715962"/>
          </a:xfrm>
        </p:spPr>
        <p:txBody>
          <a:bodyPr>
            <a:normAutofit fontScale="90000"/>
          </a:bodyPr>
          <a:lstStyle/>
          <a:p>
            <a:r>
              <a:rPr lang="en-US" dirty="0">
                <a:solidFill>
                  <a:srgbClr val="FFFF00"/>
                </a:solidFill>
                <a:latin typeface="Bodoni MT Black" panose="02070A03080606020203" pitchFamily="18" charset="0"/>
              </a:rPr>
              <a:t>Big Picture Visioning</a:t>
            </a:r>
          </a:p>
        </p:txBody>
      </p:sp>
      <p:pic>
        <p:nvPicPr>
          <p:cNvPr id="5" name="Content Placeholder 4">
            <a:extLst>
              <a:ext uri="{FF2B5EF4-FFF2-40B4-BE49-F238E27FC236}">
                <a16:creationId xmlns:a16="http://schemas.microsoft.com/office/drawing/2014/main" id="{84BE13BE-32D5-04DC-BF0E-18788BB0BBF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0248" y="1219200"/>
            <a:ext cx="8548951" cy="5278978"/>
          </a:xfrm>
        </p:spPr>
      </p:pic>
    </p:spTree>
    <p:extLst>
      <p:ext uri="{BB962C8B-B14F-4D97-AF65-F5344CB8AC3E}">
        <p14:creationId xmlns:p14="http://schemas.microsoft.com/office/powerpoint/2010/main" val="1519169533"/>
      </p:ext>
    </p:extLst>
  </p:cSld>
  <p:clrMapOvr>
    <a:masterClrMapping/>
  </p:clrMapOvr>
  <mc:AlternateContent xmlns:mc="http://schemas.openxmlformats.org/markup-compatibility/2006" xmlns:p14="http://schemas.microsoft.com/office/powerpoint/2010/main">
    <mc:Choice Requires="p14">
      <p:transition spd="slow" p14:dur="50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1C7D6-02B4-EBCB-A84F-94636CAAF306}"/>
              </a:ext>
            </a:extLst>
          </p:cNvPr>
          <p:cNvSpPr>
            <a:spLocks noGrp="1"/>
          </p:cNvSpPr>
          <p:nvPr>
            <p:ph type="title"/>
          </p:nvPr>
        </p:nvSpPr>
        <p:spPr>
          <a:xfrm>
            <a:off x="457200" y="152400"/>
            <a:ext cx="8229600" cy="715962"/>
          </a:xfrm>
        </p:spPr>
        <p:txBody>
          <a:bodyPr>
            <a:noAutofit/>
          </a:bodyPr>
          <a:lstStyle/>
          <a:p>
            <a:r>
              <a:rPr lang="en-US" dirty="0">
                <a:solidFill>
                  <a:srgbClr val="FFFF00"/>
                </a:solidFill>
                <a:latin typeface="Bodoni MT Black" panose="02070A03080606020203" pitchFamily="18" charset="0"/>
              </a:rPr>
              <a:t>Humans are….</a:t>
            </a:r>
          </a:p>
        </p:txBody>
      </p:sp>
      <p:sp>
        <p:nvSpPr>
          <p:cNvPr id="3" name="Content Placeholder 2">
            <a:extLst>
              <a:ext uri="{FF2B5EF4-FFF2-40B4-BE49-F238E27FC236}">
                <a16:creationId xmlns:a16="http://schemas.microsoft.com/office/drawing/2014/main" id="{27983F85-3EEC-0297-7A5F-6CA8EAB93D7D}"/>
              </a:ext>
            </a:extLst>
          </p:cNvPr>
          <p:cNvSpPr>
            <a:spLocks noGrp="1"/>
          </p:cNvSpPr>
          <p:nvPr>
            <p:ph idx="1"/>
          </p:nvPr>
        </p:nvSpPr>
        <p:spPr>
          <a:xfrm>
            <a:off x="402077" y="1066800"/>
            <a:ext cx="8305800" cy="5257800"/>
          </a:xfrm>
        </p:spPr>
        <p:txBody>
          <a:bodyPr>
            <a:noAutofit/>
          </a:bodyPr>
          <a:lstStyle/>
          <a:p>
            <a:r>
              <a:rPr lang="en-US" sz="3600" dirty="0">
                <a:solidFill>
                  <a:srgbClr val="FFFF00"/>
                </a:solidFill>
                <a:latin typeface="Berlin Sans FB" panose="020E0602020502020306" pitchFamily="34" charset="0"/>
              </a:rPr>
              <a:t>Emotional</a:t>
            </a:r>
          </a:p>
          <a:p>
            <a:r>
              <a:rPr lang="en-US" sz="3600" dirty="0">
                <a:solidFill>
                  <a:srgbClr val="FFFF00"/>
                </a:solidFill>
                <a:latin typeface="Berlin Sans FB" panose="020E0602020502020306" pitchFamily="34" charset="0"/>
              </a:rPr>
              <a:t>Irrational</a:t>
            </a:r>
          </a:p>
          <a:p>
            <a:r>
              <a:rPr lang="en-US" sz="3600" dirty="0">
                <a:solidFill>
                  <a:srgbClr val="FFFF00"/>
                </a:solidFill>
                <a:latin typeface="Berlin Sans FB" panose="020E0602020502020306" pitchFamily="34" charset="0"/>
              </a:rPr>
              <a:t>Convenience Craving</a:t>
            </a:r>
          </a:p>
          <a:p>
            <a:r>
              <a:rPr lang="en-US" sz="3600" dirty="0">
                <a:solidFill>
                  <a:srgbClr val="FFFF00"/>
                </a:solidFill>
                <a:latin typeface="Berlin Sans FB" panose="020E0602020502020306" pitchFamily="34" charset="0"/>
              </a:rPr>
              <a:t>History-shaped</a:t>
            </a:r>
          </a:p>
          <a:p>
            <a:r>
              <a:rPr lang="en-US" sz="3600" dirty="0">
                <a:solidFill>
                  <a:srgbClr val="FFFF00"/>
                </a:solidFill>
                <a:latin typeface="Berlin Sans FB" panose="020E0602020502020306" pitchFamily="34" charset="0"/>
              </a:rPr>
              <a:t>Reward-seeking</a:t>
            </a:r>
          </a:p>
          <a:p>
            <a:r>
              <a:rPr lang="en-US" sz="3600" dirty="0">
                <a:solidFill>
                  <a:srgbClr val="FFFF00"/>
                </a:solidFill>
                <a:latin typeface="Berlin Sans FB" panose="020E0602020502020306" pitchFamily="34" charset="0"/>
              </a:rPr>
              <a:t>Meaning-making machines</a:t>
            </a:r>
          </a:p>
          <a:p>
            <a:pPr marL="0" indent="0">
              <a:buNone/>
            </a:pPr>
            <a:endParaRPr lang="en-US" sz="3600" dirty="0">
              <a:solidFill>
                <a:srgbClr val="FFFF00"/>
              </a:solidFill>
              <a:latin typeface="Berlin Sans FB" panose="020E0602020502020306" pitchFamily="34" charset="0"/>
            </a:endParaRPr>
          </a:p>
          <a:p>
            <a:pPr marL="0" indent="0">
              <a:buNone/>
            </a:pPr>
            <a:r>
              <a:rPr lang="en-US" sz="3600" dirty="0">
                <a:solidFill>
                  <a:srgbClr val="FFFF00"/>
                </a:solidFill>
                <a:latin typeface="Berlin Sans FB" panose="020E0602020502020306" pitchFamily="34" charset="0"/>
              </a:rPr>
              <a:t>COMMUNICATE ACCORDINGLY!!!!!!!!!</a:t>
            </a:r>
          </a:p>
        </p:txBody>
      </p:sp>
    </p:spTree>
    <p:extLst>
      <p:ext uri="{BB962C8B-B14F-4D97-AF65-F5344CB8AC3E}">
        <p14:creationId xmlns:p14="http://schemas.microsoft.com/office/powerpoint/2010/main" val="722394180"/>
      </p:ext>
    </p:extLst>
  </p:cSld>
  <p:clrMapOvr>
    <a:masterClrMapping/>
  </p:clrMapOvr>
  <mc:AlternateContent xmlns:mc="http://schemas.openxmlformats.org/markup-compatibility/2006" xmlns:p14="http://schemas.microsoft.com/office/powerpoint/2010/main">
    <mc:Choice Requires="p14">
      <p:transition spd="slow" p14:dur="50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p:txBody>
          <a:bodyPr/>
          <a:lstStyle/>
          <a:p>
            <a:pPr marL="0" indent="0" eaLnBrk="1" hangingPunct="1">
              <a:buNone/>
            </a:pPr>
            <a:r>
              <a:rPr lang="en-US" dirty="0">
                <a:solidFill>
                  <a:srgbClr val="FFFF00"/>
                </a:solidFill>
              </a:rPr>
              <a:t>Two items lacking in conservation education today:</a:t>
            </a:r>
          </a:p>
          <a:p>
            <a:pPr marL="0" indent="0" eaLnBrk="1" hangingPunct="1">
              <a:buNone/>
            </a:pPr>
            <a:endParaRPr lang="en-US" dirty="0">
              <a:solidFill>
                <a:srgbClr val="FFFF00"/>
              </a:solidFill>
            </a:endParaRPr>
          </a:p>
          <a:p>
            <a:pPr marL="0" indent="0" eaLnBrk="1" hangingPunct="1">
              <a:buNone/>
            </a:pPr>
            <a:r>
              <a:rPr lang="en-US" dirty="0">
                <a:solidFill>
                  <a:srgbClr val="FFFF00"/>
                </a:solidFill>
              </a:rPr>
              <a:t>	1. Human psychology and sociology</a:t>
            </a:r>
          </a:p>
          <a:p>
            <a:pPr marL="0" indent="0" eaLnBrk="1" hangingPunct="1">
              <a:buNone/>
            </a:pPr>
            <a:endParaRPr lang="en-US" dirty="0">
              <a:solidFill>
                <a:srgbClr val="FFFF00"/>
              </a:solidFill>
            </a:endParaRPr>
          </a:p>
          <a:p>
            <a:pPr marL="0" indent="0" eaLnBrk="1" hangingPunct="1">
              <a:buNone/>
            </a:pPr>
            <a:r>
              <a:rPr lang="en-US" dirty="0">
                <a:solidFill>
                  <a:srgbClr val="FFFF00"/>
                </a:solidFill>
              </a:rPr>
              <a:t>	2. Basic farm enterprise budget training</a:t>
            </a:r>
          </a:p>
        </p:txBody>
      </p:sp>
      <p:sp>
        <p:nvSpPr>
          <p:cNvPr id="18435" name="Rectangle 5"/>
          <p:cNvSpPr>
            <a:spLocks noGrp="1" noChangeArrowheads="1"/>
          </p:cNvSpPr>
          <p:nvPr>
            <p:ph type="title"/>
          </p:nvPr>
        </p:nvSpPr>
        <p:spPr>
          <a:noFill/>
        </p:spPr>
        <p:txBody>
          <a:bodyPr/>
          <a:lstStyle/>
          <a:p>
            <a:pPr eaLnBrk="1" hangingPunct="1"/>
            <a:r>
              <a:rPr lang="en-US" sz="4800" b="1" dirty="0">
                <a:solidFill>
                  <a:srgbClr val="FFFF00"/>
                </a:solidFill>
                <a:latin typeface="Bodoni MT Black" panose="02070A03080606020203" pitchFamily="18" charset="0"/>
              </a:rPr>
              <a:t>Education</a:t>
            </a:r>
          </a:p>
        </p:txBody>
      </p:sp>
    </p:spTree>
    <p:extLst>
      <p:ext uri="{BB962C8B-B14F-4D97-AF65-F5344CB8AC3E}">
        <p14:creationId xmlns:p14="http://schemas.microsoft.com/office/powerpoint/2010/main" val="3090075610"/>
      </p:ext>
    </p:extLst>
  </p:cSld>
  <p:clrMapOvr>
    <a:masterClrMapping/>
  </p:clrMapOvr>
  <mc:AlternateContent xmlns:mc="http://schemas.openxmlformats.org/markup-compatibility/2006" xmlns:p14="http://schemas.microsoft.com/office/powerpoint/2010/main">
    <mc:Choice Requires="p14">
      <p:transition spd="slow" p14:dur="50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270FC-1A81-2AB3-66F9-07FEB1A0C887}"/>
              </a:ext>
            </a:extLst>
          </p:cNvPr>
          <p:cNvSpPr>
            <a:spLocks noGrp="1"/>
          </p:cNvSpPr>
          <p:nvPr>
            <p:ph type="title"/>
          </p:nvPr>
        </p:nvSpPr>
        <p:spPr/>
        <p:txBody>
          <a:bodyPr/>
          <a:lstStyle/>
          <a:p>
            <a:r>
              <a:rPr lang="en-US" dirty="0">
                <a:solidFill>
                  <a:srgbClr val="FFFF00"/>
                </a:solidFill>
                <a:latin typeface="Bodoni MT Black" panose="02070A03080606020203" pitchFamily="18" charset="0"/>
              </a:rPr>
              <a:t>Psychology/Sociology</a:t>
            </a:r>
          </a:p>
        </p:txBody>
      </p:sp>
      <p:sp>
        <p:nvSpPr>
          <p:cNvPr id="3" name="Content Placeholder 2">
            <a:extLst>
              <a:ext uri="{FF2B5EF4-FFF2-40B4-BE49-F238E27FC236}">
                <a16:creationId xmlns:a16="http://schemas.microsoft.com/office/drawing/2014/main" id="{898A44DF-CAB1-180B-6B67-C4D0B18E2717}"/>
              </a:ext>
            </a:extLst>
          </p:cNvPr>
          <p:cNvSpPr>
            <a:spLocks noGrp="1"/>
          </p:cNvSpPr>
          <p:nvPr>
            <p:ph idx="1"/>
          </p:nvPr>
        </p:nvSpPr>
        <p:spPr>
          <a:xfrm>
            <a:off x="454425" y="2057399"/>
            <a:ext cx="8229600" cy="4525963"/>
          </a:xfrm>
        </p:spPr>
        <p:txBody>
          <a:bodyPr/>
          <a:lstStyle/>
          <a:p>
            <a:r>
              <a:rPr lang="en-US" dirty="0">
                <a:solidFill>
                  <a:srgbClr val="FFFF00"/>
                </a:solidFill>
              </a:rPr>
              <a:t>Conservation professionals should take a week course of human psychology/sociology.</a:t>
            </a:r>
          </a:p>
          <a:p>
            <a:endParaRPr lang="en-US" dirty="0">
              <a:solidFill>
                <a:srgbClr val="FFFF00"/>
              </a:solidFill>
            </a:endParaRPr>
          </a:p>
          <a:p>
            <a:r>
              <a:rPr lang="en-US" dirty="0">
                <a:solidFill>
                  <a:srgbClr val="FFFF00"/>
                </a:solidFill>
              </a:rPr>
              <a:t>Knowledge is worthless if it cannot be effectively conveyed to another human. </a:t>
            </a:r>
          </a:p>
        </p:txBody>
      </p:sp>
      <p:sp>
        <p:nvSpPr>
          <p:cNvPr id="4" name="TextBox 3">
            <a:extLst>
              <a:ext uri="{FF2B5EF4-FFF2-40B4-BE49-F238E27FC236}">
                <a16:creationId xmlns:a16="http://schemas.microsoft.com/office/drawing/2014/main" id="{B7CEE0C7-F376-37CF-F16A-A2E5E3158A11}"/>
              </a:ext>
            </a:extLst>
          </p:cNvPr>
          <p:cNvSpPr txBox="1"/>
          <p:nvPr/>
        </p:nvSpPr>
        <p:spPr>
          <a:xfrm>
            <a:off x="19050" y="6488668"/>
            <a:ext cx="870751" cy="369332"/>
          </a:xfrm>
          <a:prstGeom prst="rect">
            <a:avLst/>
          </a:prstGeom>
          <a:noFill/>
        </p:spPr>
        <p:txBody>
          <a:bodyPr wrap="none" rtlCol="0">
            <a:spAutoFit/>
          </a:bodyPr>
          <a:lstStyle/>
          <a:p>
            <a:r>
              <a:rPr lang="en-US" dirty="0" err="1">
                <a:solidFill>
                  <a:schemeClr val="bg2">
                    <a:lumMod val="50000"/>
                  </a:schemeClr>
                </a:solidFill>
              </a:rPr>
              <a:t>Gerrish</a:t>
            </a:r>
            <a:endParaRPr lang="en-US" dirty="0">
              <a:solidFill>
                <a:schemeClr val="bg2">
                  <a:lumMod val="50000"/>
                </a:schemeClr>
              </a:solidFill>
            </a:endParaRPr>
          </a:p>
        </p:txBody>
      </p:sp>
    </p:spTree>
    <p:extLst>
      <p:ext uri="{BB962C8B-B14F-4D97-AF65-F5344CB8AC3E}">
        <p14:creationId xmlns:p14="http://schemas.microsoft.com/office/powerpoint/2010/main" val="3878023611"/>
      </p:ext>
    </p:extLst>
  </p:cSld>
  <p:clrMapOvr>
    <a:masterClrMapping/>
  </p:clrMapOvr>
  <mc:AlternateContent xmlns:mc="http://schemas.openxmlformats.org/markup-compatibility/2006" xmlns:p14="http://schemas.microsoft.com/office/powerpoint/2010/main">
    <mc:Choice Requires="p14">
      <p:transition spd="slow" p14:dur="50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529DD-1589-C5B6-C33F-8093BC09358E}"/>
              </a:ext>
            </a:extLst>
          </p:cNvPr>
          <p:cNvSpPr>
            <a:spLocks noGrp="1"/>
          </p:cNvSpPr>
          <p:nvPr>
            <p:ph type="title"/>
          </p:nvPr>
        </p:nvSpPr>
        <p:spPr/>
        <p:txBody>
          <a:bodyPr/>
          <a:lstStyle/>
          <a:p>
            <a:r>
              <a:rPr lang="en-US" dirty="0">
                <a:solidFill>
                  <a:srgbClr val="FFFF00"/>
                </a:solidFill>
                <a:latin typeface="Bodoni MT Black" panose="02070A03080606020203" pitchFamily="18" charset="0"/>
              </a:rPr>
              <a:t>Financial</a:t>
            </a:r>
          </a:p>
        </p:txBody>
      </p:sp>
      <p:sp>
        <p:nvSpPr>
          <p:cNvPr id="3" name="Content Placeholder 2">
            <a:extLst>
              <a:ext uri="{FF2B5EF4-FFF2-40B4-BE49-F238E27FC236}">
                <a16:creationId xmlns:a16="http://schemas.microsoft.com/office/drawing/2014/main" id="{F9AC3DB3-5BCC-17AA-F2F8-CE8EFBC58EAC}"/>
              </a:ext>
            </a:extLst>
          </p:cNvPr>
          <p:cNvSpPr>
            <a:spLocks noGrp="1"/>
          </p:cNvSpPr>
          <p:nvPr>
            <p:ph idx="1"/>
          </p:nvPr>
        </p:nvSpPr>
        <p:spPr/>
        <p:txBody>
          <a:bodyPr>
            <a:normAutofit fontScale="92500" lnSpcReduction="10000"/>
          </a:bodyPr>
          <a:lstStyle/>
          <a:p>
            <a:r>
              <a:rPr lang="en-US" dirty="0">
                <a:solidFill>
                  <a:srgbClr val="FFFF00"/>
                </a:solidFill>
              </a:rPr>
              <a:t>In our personal lives we ensure something makes good financial sense before making a decision to buy a car, house, vacation, etc.</a:t>
            </a:r>
          </a:p>
          <a:p>
            <a:endParaRPr lang="en-US" dirty="0">
              <a:solidFill>
                <a:srgbClr val="FFFF00"/>
              </a:solidFill>
            </a:endParaRPr>
          </a:p>
          <a:p>
            <a:r>
              <a:rPr lang="en-US" dirty="0">
                <a:solidFill>
                  <a:srgbClr val="FFFF00"/>
                </a:solidFill>
              </a:rPr>
              <a:t>Why do we expect producers to be different?</a:t>
            </a:r>
          </a:p>
          <a:p>
            <a:endParaRPr lang="en-US" dirty="0">
              <a:solidFill>
                <a:srgbClr val="FFFF00"/>
              </a:solidFill>
            </a:endParaRPr>
          </a:p>
          <a:p>
            <a:endParaRPr lang="en-US" dirty="0">
              <a:solidFill>
                <a:srgbClr val="FFFF00"/>
              </a:solidFill>
            </a:endParaRPr>
          </a:p>
          <a:p>
            <a:r>
              <a:rPr lang="en-US" dirty="0">
                <a:solidFill>
                  <a:srgbClr val="FFFF00"/>
                </a:solidFill>
              </a:rPr>
              <a:t>Need to know some basic enterprise budgets and how to talk about it.  Practice, practice, practice.</a:t>
            </a:r>
          </a:p>
        </p:txBody>
      </p:sp>
    </p:spTree>
    <p:extLst>
      <p:ext uri="{BB962C8B-B14F-4D97-AF65-F5344CB8AC3E}">
        <p14:creationId xmlns:p14="http://schemas.microsoft.com/office/powerpoint/2010/main" val="2210960150"/>
      </p:ext>
    </p:extLst>
  </p:cSld>
  <p:clrMapOvr>
    <a:masterClrMapping/>
  </p:clrMapOvr>
  <mc:AlternateContent xmlns:mc="http://schemas.openxmlformats.org/markup-compatibility/2006" xmlns:p14="http://schemas.microsoft.com/office/powerpoint/2010/main">
    <mc:Choice Requires="p14">
      <p:transition spd="slow" p14:dur="50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DAF10-6B1B-F11A-3098-CE0311D10251}"/>
              </a:ext>
            </a:extLst>
          </p:cNvPr>
          <p:cNvSpPr>
            <a:spLocks noGrp="1"/>
          </p:cNvSpPr>
          <p:nvPr>
            <p:ph type="title"/>
          </p:nvPr>
        </p:nvSpPr>
        <p:spPr/>
        <p:txBody>
          <a:bodyPr/>
          <a:lstStyle/>
          <a:p>
            <a:r>
              <a:rPr lang="en-US" dirty="0">
                <a:solidFill>
                  <a:srgbClr val="FFFF00"/>
                </a:solidFill>
                <a:latin typeface="Bodoni MT Black" panose="02070A03080606020203" pitchFamily="18" charset="0"/>
              </a:rPr>
              <a:t>Personal Touches</a:t>
            </a:r>
          </a:p>
        </p:txBody>
      </p:sp>
      <p:sp>
        <p:nvSpPr>
          <p:cNvPr id="3" name="Content Placeholder 2">
            <a:extLst>
              <a:ext uri="{FF2B5EF4-FFF2-40B4-BE49-F238E27FC236}">
                <a16:creationId xmlns:a16="http://schemas.microsoft.com/office/drawing/2014/main" id="{A7467229-7092-963C-2409-91C73931D5B3}"/>
              </a:ext>
            </a:extLst>
          </p:cNvPr>
          <p:cNvSpPr>
            <a:spLocks noGrp="1"/>
          </p:cNvSpPr>
          <p:nvPr>
            <p:ph idx="1"/>
          </p:nvPr>
        </p:nvSpPr>
        <p:spPr/>
        <p:txBody>
          <a:bodyPr/>
          <a:lstStyle/>
          <a:p>
            <a:r>
              <a:rPr lang="en-US" dirty="0">
                <a:solidFill>
                  <a:srgbClr val="FFFF00"/>
                </a:solidFill>
              </a:rPr>
              <a:t>Pay attention to upcoming life events in producer’s life like births, deaths, equipment purchases, trips, etc.</a:t>
            </a:r>
          </a:p>
          <a:p>
            <a:endParaRPr lang="en-US" dirty="0">
              <a:solidFill>
                <a:srgbClr val="FFFF00"/>
              </a:solidFill>
            </a:endParaRPr>
          </a:p>
          <a:p>
            <a:r>
              <a:rPr lang="en-US" dirty="0">
                <a:solidFill>
                  <a:srgbClr val="FFFF00"/>
                </a:solidFill>
              </a:rPr>
              <a:t>Reach out and ask about those events.</a:t>
            </a:r>
          </a:p>
          <a:p>
            <a:endParaRPr lang="en-US" dirty="0">
              <a:solidFill>
                <a:srgbClr val="FFFF00"/>
              </a:solidFill>
            </a:endParaRPr>
          </a:p>
          <a:p>
            <a:r>
              <a:rPr lang="en-US" dirty="0">
                <a:solidFill>
                  <a:srgbClr val="FFFF00"/>
                </a:solidFill>
              </a:rPr>
              <a:t>Helps them understand that you REALLY do care about them.  Relationship deepens.</a:t>
            </a:r>
          </a:p>
        </p:txBody>
      </p:sp>
    </p:spTree>
    <p:extLst>
      <p:ext uri="{BB962C8B-B14F-4D97-AF65-F5344CB8AC3E}">
        <p14:creationId xmlns:p14="http://schemas.microsoft.com/office/powerpoint/2010/main" val="1394731390"/>
      </p:ext>
    </p:extLst>
  </p:cSld>
  <p:clrMapOvr>
    <a:masterClrMapping/>
  </p:clrMapOvr>
  <mc:AlternateContent xmlns:mc="http://schemas.openxmlformats.org/markup-compatibility/2006" xmlns:p14="http://schemas.microsoft.com/office/powerpoint/2010/main">
    <mc:Choice Requires="p14">
      <p:transition spd="slow" p14:dur="50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erson in a car&#10;&#10;Description automatically generated with low confidence">
            <a:extLst>
              <a:ext uri="{FF2B5EF4-FFF2-40B4-BE49-F238E27FC236}">
                <a16:creationId xmlns:a16="http://schemas.microsoft.com/office/drawing/2014/main" id="{05027CF5-065D-40A5-9981-F45F6D287592}"/>
              </a:ext>
            </a:extLst>
          </p:cNvPr>
          <p:cNvPicPr>
            <a:picLocks noGrp="1" noChangeAspect="1"/>
          </p:cNvPicPr>
          <p:nvPr>
            <p:ph sz="quarter" idx="13"/>
          </p:nvPr>
        </p:nvPicPr>
        <p:blipFill rotWithShape="1">
          <a:blip r:embed="rId2"/>
          <a:srcRect l="11178" r="13807" b="-1"/>
          <a:stretch/>
        </p:blipFill>
        <p:spPr>
          <a:xfrm>
            <a:off x="20" y="1282"/>
            <a:ext cx="9143980" cy="6856718"/>
          </a:xfrm>
          <a:prstGeom prst="rect">
            <a:avLst/>
          </a:prstGeom>
        </p:spPr>
      </p:pic>
      <p:sp>
        <p:nvSpPr>
          <p:cNvPr id="2" name="TextBox 1">
            <a:extLst>
              <a:ext uri="{FF2B5EF4-FFF2-40B4-BE49-F238E27FC236}">
                <a16:creationId xmlns:a16="http://schemas.microsoft.com/office/drawing/2014/main" id="{D0FE8B49-073B-DF2D-81E9-27B673743E19}"/>
              </a:ext>
            </a:extLst>
          </p:cNvPr>
          <p:cNvSpPr txBox="1"/>
          <p:nvPr/>
        </p:nvSpPr>
        <p:spPr>
          <a:xfrm>
            <a:off x="3048000" y="6219552"/>
            <a:ext cx="3734612" cy="646331"/>
          </a:xfrm>
          <a:prstGeom prst="rect">
            <a:avLst/>
          </a:prstGeom>
          <a:noFill/>
        </p:spPr>
        <p:txBody>
          <a:bodyPr wrap="none" rtlCol="0">
            <a:spAutoFit/>
          </a:bodyPr>
          <a:lstStyle/>
          <a:p>
            <a:r>
              <a:rPr lang="en-US" sz="3600" b="1" dirty="0">
                <a:solidFill>
                  <a:srgbClr val="FFFF00"/>
                </a:solidFill>
              </a:rPr>
              <a:t>It’s risky………………</a:t>
            </a:r>
          </a:p>
        </p:txBody>
      </p:sp>
    </p:spTree>
    <p:extLst>
      <p:ext uri="{BB962C8B-B14F-4D97-AF65-F5344CB8AC3E}">
        <p14:creationId xmlns:p14="http://schemas.microsoft.com/office/powerpoint/2010/main" val="31663466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A5ABE8F-6398-4FBE-8B74-1B05D661CF32}"/>
              </a:ext>
            </a:extLst>
          </p:cNvPr>
          <p:cNvPicPr>
            <a:picLocks noGrp="1" noChangeAspect="1"/>
          </p:cNvPicPr>
          <p:nvPr>
            <p:ph sz="quarter" idx="13"/>
          </p:nvPr>
        </p:nvPicPr>
        <p:blipFill rotWithShape="1">
          <a:blip r:embed="rId2"/>
          <a:srcRect l="2716" r="22270" b="-1"/>
          <a:stretch/>
        </p:blipFill>
        <p:spPr>
          <a:xfrm>
            <a:off x="20" y="1282"/>
            <a:ext cx="9143980" cy="6856718"/>
          </a:xfrm>
          <a:prstGeom prst="rect">
            <a:avLst/>
          </a:prstGeom>
        </p:spPr>
      </p:pic>
    </p:spTree>
    <p:extLst>
      <p:ext uri="{BB962C8B-B14F-4D97-AF65-F5344CB8AC3E}">
        <p14:creationId xmlns:p14="http://schemas.microsoft.com/office/powerpoint/2010/main" val="42630000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10;&#10;Description automatically generated">
            <a:extLst>
              <a:ext uri="{FF2B5EF4-FFF2-40B4-BE49-F238E27FC236}">
                <a16:creationId xmlns:a16="http://schemas.microsoft.com/office/drawing/2014/main" id="{05339E2F-DA91-4CC7-AE73-E36C4DDD76B8}"/>
              </a:ext>
            </a:extLst>
          </p:cNvPr>
          <p:cNvPicPr>
            <a:picLocks noGrp="1" noChangeAspect="1"/>
          </p:cNvPicPr>
          <p:nvPr>
            <p:ph sz="quarter" idx="13"/>
          </p:nvPr>
        </p:nvPicPr>
        <p:blipFill rotWithShape="1">
          <a:blip r:embed="rId2"/>
          <a:srcRect l="15972" r="9013" b="-1"/>
          <a:stretch/>
        </p:blipFill>
        <p:spPr>
          <a:xfrm>
            <a:off x="20" y="1282"/>
            <a:ext cx="9143980" cy="6856718"/>
          </a:xfrm>
          <a:prstGeom prst="rect">
            <a:avLst/>
          </a:prstGeom>
        </p:spPr>
      </p:pic>
    </p:spTree>
    <p:extLst>
      <p:ext uri="{BB962C8B-B14F-4D97-AF65-F5344CB8AC3E}">
        <p14:creationId xmlns:p14="http://schemas.microsoft.com/office/powerpoint/2010/main" val="40347305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 sky&#10;&#10;Description automatically generated">
            <a:extLst>
              <a:ext uri="{FF2B5EF4-FFF2-40B4-BE49-F238E27FC236}">
                <a16:creationId xmlns:a16="http://schemas.microsoft.com/office/drawing/2014/main" id="{6E92F900-DBD3-4933-B03A-9BD3CFBF0627}"/>
              </a:ext>
            </a:extLst>
          </p:cNvPr>
          <p:cNvPicPr>
            <a:picLocks noGrp="1" noChangeAspect="1"/>
          </p:cNvPicPr>
          <p:nvPr>
            <p:ph sz="quarter" idx="13"/>
          </p:nvPr>
        </p:nvPicPr>
        <p:blipFill rotWithShape="1">
          <a:blip r:embed="rId2"/>
          <a:srcRect l="24986" r="-1" b="-1"/>
          <a:stretch/>
        </p:blipFill>
        <p:spPr>
          <a:xfrm>
            <a:off x="0" y="9165"/>
            <a:ext cx="9143980" cy="6856718"/>
          </a:xfrm>
          <a:prstGeom prst="rect">
            <a:avLst/>
          </a:prstGeom>
        </p:spPr>
      </p:pic>
      <p:sp>
        <p:nvSpPr>
          <p:cNvPr id="4" name="TextBox 3">
            <a:extLst>
              <a:ext uri="{FF2B5EF4-FFF2-40B4-BE49-F238E27FC236}">
                <a16:creationId xmlns:a16="http://schemas.microsoft.com/office/drawing/2014/main" id="{0120FEED-6124-676A-D614-1FDC65DE016D}"/>
              </a:ext>
            </a:extLst>
          </p:cNvPr>
          <p:cNvSpPr txBox="1"/>
          <p:nvPr/>
        </p:nvSpPr>
        <p:spPr>
          <a:xfrm>
            <a:off x="1600200" y="6202504"/>
            <a:ext cx="6519413" cy="646331"/>
          </a:xfrm>
          <a:prstGeom prst="rect">
            <a:avLst/>
          </a:prstGeom>
          <a:noFill/>
        </p:spPr>
        <p:txBody>
          <a:bodyPr wrap="none" rtlCol="0">
            <a:spAutoFit/>
          </a:bodyPr>
          <a:lstStyle/>
          <a:p>
            <a:r>
              <a:rPr lang="en-US" sz="3600" b="1" dirty="0">
                <a:solidFill>
                  <a:srgbClr val="FFFF00"/>
                </a:solidFill>
              </a:rPr>
              <a:t>We need to wear the funny hat…</a:t>
            </a:r>
          </a:p>
        </p:txBody>
      </p:sp>
    </p:spTree>
    <p:extLst>
      <p:ext uri="{BB962C8B-B14F-4D97-AF65-F5344CB8AC3E}">
        <p14:creationId xmlns:p14="http://schemas.microsoft.com/office/powerpoint/2010/main" val="9233229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ouple of men wearing backpacks&#10;&#10;Description automatically generated with low confidence">
            <a:extLst>
              <a:ext uri="{FF2B5EF4-FFF2-40B4-BE49-F238E27FC236}">
                <a16:creationId xmlns:a16="http://schemas.microsoft.com/office/drawing/2014/main" id="{33D7F159-F4C8-4247-AC06-B0659618B181}"/>
              </a:ext>
            </a:extLst>
          </p:cNvPr>
          <p:cNvPicPr>
            <a:picLocks noGrp="1" noChangeAspect="1"/>
          </p:cNvPicPr>
          <p:nvPr>
            <p:ph sz="quarter" idx="13"/>
          </p:nvPr>
        </p:nvPicPr>
        <p:blipFill rotWithShape="1">
          <a:blip r:embed="rId2"/>
          <a:srcRect b="19"/>
          <a:stretch/>
        </p:blipFill>
        <p:spPr>
          <a:xfrm>
            <a:off x="20" y="1282"/>
            <a:ext cx="9143980" cy="6856718"/>
          </a:xfrm>
          <a:prstGeom prst="rect">
            <a:avLst/>
          </a:prstGeom>
        </p:spPr>
      </p:pic>
    </p:spTree>
    <p:extLst>
      <p:ext uri="{BB962C8B-B14F-4D97-AF65-F5344CB8AC3E}">
        <p14:creationId xmlns:p14="http://schemas.microsoft.com/office/powerpoint/2010/main" val="40754932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8" y="0"/>
            <a:ext cx="9144000" cy="6858000"/>
          </a:xfrm>
          <a:prstGeom prst="rect">
            <a:avLst/>
          </a:prstGeom>
        </p:spPr>
      </p:pic>
      <p:sp>
        <p:nvSpPr>
          <p:cNvPr id="2" name="TextBox 1">
            <a:extLst>
              <a:ext uri="{FF2B5EF4-FFF2-40B4-BE49-F238E27FC236}">
                <a16:creationId xmlns:a16="http://schemas.microsoft.com/office/drawing/2014/main" id="{4CEACF7E-D19F-41DC-9625-4F55A2BD5395}"/>
              </a:ext>
            </a:extLst>
          </p:cNvPr>
          <p:cNvSpPr txBox="1"/>
          <p:nvPr/>
        </p:nvSpPr>
        <p:spPr>
          <a:xfrm>
            <a:off x="152400" y="5943600"/>
            <a:ext cx="9053440" cy="584775"/>
          </a:xfrm>
          <a:prstGeom prst="rect">
            <a:avLst/>
          </a:prstGeom>
          <a:noFill/>
        </p:spPr>
        <p:txBody>
          <a:bodyPr wrap="none" rtlCol="0">
            <a:spAutoFit/>
          </a:bodyPr>
          <a:lstStyle/>
          <a:p>
            <a:r>
              <a:rPr lang="en-US" sz="3200" dirty="0">
                <a:solidFill>
                  <a:srgbClr val="FFFF00"/>
                </a:solidFill>
                <a:highlight>
                  <a:srgbClr val="008000"/>
                </a:highlight>
              </a:rPr>
              <a:t>Diversity and our jobs……….exercise in perspective!!!!</a:t>
            </a:r>
          </a:p>
        </p:txBody>
      </p:sp>
    </p:spTree>
    <p:extLst>
      <p:ext uri="{BB962C8B-B14F-4D97-AF65-F5344CB8AC3E}">
        <p14:creationId xmlns:p14="http://schemas.microsoft.com/office/powerpoint/2010/main" val="1339121668"/>
      </p:ext>
    </p:extLst>
  </p:cSld>
  <p:clrMapOvr>
    <a:masterClrMapping/>
  </p:clrMapOvr>
  <mc:AlternateContent xmlns:mc="http://schemas.openxmlformats.org/markup-compatibility/2006" xmlns:p14="http://schemas.microsoft.com/office/powerpoint/2010/main">
    <mc:Choice Requires="p14">
      <p:transition spd="slow" p14:dur="50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280FA-BCA5-EE32-43EA-345020991FC7}"/>
              </a:ext>
            </a:extLst>
          </p:cNvPr>
          <p:cNvSpPr>
            <a:spLocks noGrp="1"/>
          </p:cNvSpPr>
          <p:nvPr>
            <p:ph type="title"/>
          </p:nvPr>
        </p:nvSpPr>
        <p:spPr/>
        <p:txBody>
          <a:bodyPr/>
          <a:lstStyle/>
          <a:p>
            <a:r>
              <a:rPr lang="en-US" dirty="0">
                <a:solidFill>
                  <a:srgbClr val="FFFF00"/>
                </a:solidFill>
                <a:latin typeface="Bodoni MT Black" panose="02070A03080606020203" pitchFamily="18" charset="0"/>
              </a:rPr>
              <a:t>“Make me feel important”</a:t>
            </a:r>
          </a:p>
        </p:txBody>
      </p:sp>
      <p:sp>
        <p:nvSpPr>
          <p:cNvPr id="3" name="Content Placeholder 2">
            <a:extLst>
              <a:ext uri="{FF2B5EF4-FFF2-40B4-BE49-F238E27FC236}">
                <a16:creationId xmlns:a16="http://schemas.microsoft.com/office/drawing/2014/main" id="{9AA5E131-8E7D-8F75-0456-0BC66D7A6139}"/>
              </a:ext>
            </a:extLst>
          </p:cNvPr>
          <p:cNvSpPr>
            <a:spLocks noGrp="1"/>
          </p:cNvSpPr>
          <p:nvPr>
            <p:ph idx="1"/>
          </p:nvPr>
        </p:nvSpPr>
        <p:spPr/>
        <p:txBody>
          <a:bodyPr/>
          <a:lstStyle/>
          <a:p>
            <a:pPr marL="0" indent="0">
              <a:buNone/>
            </a:pPr>
            <a:endParaRPr lang="en-US" dirty="0"/>
          </a:p>
          <a:p>
            <a:pPr marL="0" indent="0">
              <a:buNone/>
            </a:pPr>
            <a:endParaRPr lang="en-US" dirty="0"/>
          </a:p>
          <a:p>
            <a:pPr marL="0" indent="0" algn="ctr">
              <a:buNone/>
            </a:pPr>
            <a:r>
              <a:rPr lang="en-US" sz="4400" dirty="0">
                <a:solidFill>
                  <a:srgbClr val="FFFF00"/>
                </a:solidFill>
                <a:latin typeface="Berlin Sans FB" panose="020E0602020502020306" pitchFamily="34" charset="0"/>
              </a:rPr>
              <a:t>The DEEPEST PRINCIPLE in human nature is the CRAVING to be APPRECIATED.</a:t>
            </a:r>
          </a:p>
        </p:txBody>
      </p:sp>
    </p:spTree>
    <p:extLst>
      <p:ext uri="{BB962C8B-B14F-4D97-AF65-F5344CB8AC3E}">
        <p14:creationId xmlns:p14="http://schemas.microsoft.com/office/powerpoint/2010/main" val="151906806"/>
      </p:ext>
    </p:extLst>
  </p:cSld>
  <p:clrMapOvr>
    <a:masterClrMapping/>
  </p:clrMapOvr>
  <mc:AlternateContent xmlns:mc="http://schemas.openxmlformats.org/markup-compatibility/2006" xmlns:p14="http://schemas.microsoft.com/office/powerpoint/2010/main">
    <mc:Choice Requires="p14">
      <p:transition spd="slow" p14:dur="50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9C3E9-1655-A80D-A36A-33857A1803E4}"/>
              </a:ext>
            </a:extLst>
          </p:cNvPr>
          <p:cNvSpPr>
            <a:spLocks noGrp="1"/>
          </p:cNvSpPr>
          <p:nvPr>
            <p:ph type="title"/>
          </p:nvPr>
        </p:nvSpPr>
        <p:spPr/>
        <p:txBody>
          <a:bodyPr/>
          <a:lstStyle/>
          <a:p>
            <a:r>
              <a:rPr lang="en-US" dirty="0">
                <a:solidFill>
                  <a:srgbClr val="FFFF00"/>
                </a:solidFill>
                <a:latin typeface="Bodoni MT Black" panose="02070A03080606020203" pitchFamily="18" charset="0"/>
              </a:rPr>
              <a:t>Questions?</a:t>
            </a:r>
          </a:p>
        </p:txBody>
      </p:sp>
      <p:sp>
        <p:nvSpPr>
          <p:cNvPr id="3" name="Content Placeholder 2">
            <a:extLst>
              <a:ext uri="{FF2B5EF4-FFF2-40B4-BE49-F238E27FC236}">
                <a16:creationId xmlns:a16="http://schemas.microsoft.com/office/drawing/2014/main" id="{A26A55BC-C43C-B5EB-F271-58EC862FA950}"/>
              </a:ext>
            </a:extLst>
          </p:cNvPr>
          <p:cNvSpPr>
            <a:spLocks noGrp="1"/>
          </p:cNvSpPr>
          <p:nvPr>
            <p:ph idx="1"/>
          </p:nvPr>
        </p:nvSpPr>
        <p:spPr>
          <a:xfrm>
            <a:off x="533400" y="2514600"/>
            <a:ext cx="8229600" cy="4525963"/>
          </a:xfrm>
        </p:spPr>
        <p:txBody>
          <a:bodyPr/>
          <a:lstStyle/>
          <a:p>
            <a:pPr marL="0" indent="0" algn="ctr">
              <a:buNone/>
            </a:pPr>
            <a:r>
              <a:rPr lang="en-US" dirty="0">
                <a:solidFill>
                  <a:srgbClr val="FFFF00"/>
                </a:solidFill>
              </a:rPr>
              <a:t>Serge Koenig</a:t>
            </a:r>
          </a:p>
          <a:p>
            <a:pPr marL="0" indent="0" algn="ctr">
              <a:buNone/>
            </a:pPr>
            <a:r>
              <a:rPr lang="en-US" dirty="0">
                <a:solidFill>
                  <a:srgbClr val="FFFF00"/>
                </a:solidFill>
                <a:hlinkClick r:id="rId2">
                  <a:extLst>
                    <a:ext uri="{A12FA001-AC4F-418D-AE19-62706E023703}">
                      <ahyp:hlinkClr xmlns:ahyp="http://schemas.microsoft.com/office/drawing/2018/hyperlinkcolor" val="tx"/>
                    </a:ext>
                  </a:extLst>
                </a:hlinkClick>
              </a:rPr>
              <a:t>serge.Koenig@saukcountywi.gov</a:t>
            </a:r>
            <a:endParaRPr lang="en-US" dirty="0">
              <a:solidFill>
                <a:srgbClr val="FFFF00"/>
              </a:solidFill>
            </a:endParaRPr>
          </a:p>
          <a:p>
            <a:pPr marL="0" indent="0" algn="ctr">
              <a:buNone/>
            </a:pPr>
            <a:r>
              <a:rPr lang="en-US" dirty="0">
                <a:solidFill>
                  <a:srgbClr val="FFFF00"/>
                </a:solidFill>
              </a:rPr>
              <a:t>608-355-4837</a:t>
            </a:r>
          </a:p>
        </p:txBody>
      </p:sp>
    </p:spTree>
    <p:extLst>
      <p:ext uri="{BB962C8B-B14F-4D97-AF65-F5344CB8AC3E}">
        <p14:creationId xmlns:p14="http://schemas.microsoft.com/office/powerpoint/2010/main" val="3407124068"/>
      </p:ext>
    </p:extLst>
  </p:cSld>
  <p:clrMapOvr>
    <a:masterClrMapping/>
  </p:clrMapOvr>
  <mc:AlternateContent xmlns:mc="http://schemas.openxmlformats.org/markup-compatibility/2006" xmlns:p14="http://schemas.microsoft.com/office/powerpoint/2010/main">
    <mc:Choice Requires="p14">
      <p:transition spd="slow" p14:dur="50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55109"/>
            <a:ext cx="8229600" cy="5562600"/>
          </a:xfrm>
        </p:spPr>
        <p:txBody>
          <a:bodyPr>
            <a:normAutofit fontScale="77500" lnSpcReduction="20000"/>
          </a:bodyPr>
          <a:lstStyle/>
          <a:p>
            <a:pPr marL="0" indent="0">
              <a:buNone/>
            </a:pPr>
            <a:endParaRPr lang="en-US" dirty="0"/>
          </a:p>
          <a:p>
            <a:pPr marL="0" indent="0">
              <a:buNone/>
            </a:pPr>
            <a:r>
              <a:rPr lang="en-US" sz="4000" dirty="0">
                <a:solidFill>
                  <a:srgbClr val="FFFF00"/>
                </a:solidFill>
                <a:latin typeface="Berlin Sans FB" panose="020E0602020502020306" pitchFamily="34" charset="0"/>
              </a:rPr>
              <a:t>Knowing how to ask open-ended questions to form a connection.  Starts to build trust.</a:t>
            </a:r>
          </a:p>
          <a:p>
            <a:pPr marL="0" indent="0">
              <a:buNone/>
            </a:pPr>
            <a:endParaRPr lang="en-US" sz="4000" dirty="0">
              <a:solidFill>
                <a:srgbClr val="FFFF00"/>
              </a:solidFill>
              <a:latin typeface="Berlin Sans FB" panose="020E0602020502020306" pitchFamily="34" charset="0"/>
            </a:endParaRPr>
          </a:p>
          <a:p>
            <a:pPr marL="0" indent="0">
              <a:buNone/>
            </a:pPr>
            <a:r>
              <a:rPr lang="en-US" sz="4000" dirty="0">
                <a:solidFill>
                  <a:srgbClr val="FFFF00"/>
                </a:solidFill>
                <a:latin typeface="Berlin Sans FB" panose="020E0602020502020306" pitchFamily="34" charset="0"/>
              </a:rPr>
              <a:t>Then TRULY LISTEN. Be a student of their farm.  People love to teach about their operation and talk about themselves.</a:t>
            </a:r>
          </a:p>
          <a:p>
            <a:pPr marL="0" indent="0">
              <a:buNone/>
            </a:pPr>
            <a:endParaRPr lang="en-US" sz="4000" dirty="0">
              <a:solidFill>
                <a:srgbClr val="FFFF00"/>
              </a:solidFill>
              <a:latin typeface="Berlin Sans FB" panose="020E0602020502020306" pitchFamily="34" charset="0"/>
            </a:endParaRPr>
          </a:p>
          <a:p>
            <a:pPr marL="0" indent="0">
              <a:buNone/>
            </a:pPr>
            <a:r>
              <a:rPr lang="en-US" sz="4000" dirty="0">
                <a:solidFill>
                  <a:srgbClr val="FFFF00"/>
                </a:solidFill>
                <a:latin typeface="Berlin Sans FB" panose="020E0602020502020306" pitchFamily="34" charset="0"/>
              </a:rPr>
              <a:t>Try to understand your clientele. </a:t>
            </a:r>
          </a:p>
          <a:p>
            <a:pPr marL="0" indent="0">
              <a:buNone/>
            </a:pPr>
            <a:endParaRPr lang="en-US" sz="4000" dirty="0">
              <a:solidFill>
                <a:srgbClr val="FFFF00"/>
              </a:solidFill>
              <a:latin typeface="Berlin Sans FB" panose="020E0602020502020306" pitchFamily="34" charset="0"/>
            </a:endParaRPr>
          </a:p>
          <a:p>
            <a:pPr marL="0" indent="0">
              <a:buNone/>
            </a:pPr>
            <a:r>
              <a:rPr lang="en-US" sz="4000" dirty="0">
                <a:solidFill>
                  <a:srgbClr val="FFFF00"/>
                </a:solidFill>
                <a:latin typeface="Berlin Sans FB" panose="020E0602020502020306" pitchFamily="34" charset="0"/>
              </a:rPr>
              <a:t>Consider working on farms to build credibility in your farming community.</a:t>
            </a:r>
          </a:p>
        </p:txBody>
      </p:sp>
      <p:sp>
        <p:nvSpPr>
          <p:cNvPr id="6" name="TextBox 5">
            <a:extLst>
              <a:ext uri="{FF2B5EF4-FFF2-40B4-BE49-F238E27FC236}">
                <a16:creationId xmlns:a16="http://schemas.microsoft.com/office/drawing/2014/main" id="{12770D6C-ABFE-D067-8567-B2DBBC74AE61}"/>
              </a:ext>
            </a:extLst>
          </p:cNvPr>
          <p:cNvSpPr txBox="1"/>
          <p:nvPr/>
        </p:nvSpPr>
        <p:spPr>
          <a:xfrm>
            <a:off x="1981200" y="76200"/>
            <a:ext cx="5397631" cy="923330"/>
          </a:xfrm>
          <a:prstGeom prst="rect">
            <a:avLst/>
          </a:prstGeom>
          <a:noFill/>
        </p:spPr>
        <p:txBody>
          <a:bodyPr wrap="none" rtlCol="0">
            <a:spAutoFit/>
          </a:bodyPr>
          <a:lstStyle/>
          <a:p>
            <a:r>
              <a:rPr lang="en-US" sz="5400" dirty="0">
                <a:solidFill>
                  <a:srgbClr val="FFFF00"/>
                </a:solidFill>
                <a:latin typeface="Bodoni MT Black" panose="02070A03080606020203" pitchFamily="18" charset="0"/>
              </a:rPr>
              <a:t>Building Trust</a:t>
            </a:r>
          </a:p>
        </p:txBody>
      </p:sp>
    </p:spTree>
    <p:extLst>
      <p:ext uri="{BB962C8B-B14F-4D97-AF65-F5344CB8AC3E}">
        <p14:creationId xmlns:p14="http://schemas.microsoft.com/office/powerpoint/2010/main" val="1057398605"/>
      </p:ext>
    </p:extLst>
  </p:cSld>
  <p:clrMapOvr>
    <a:masterClrMapping/>
  </p:clrMapOvr>
  <mc:AlternateContent xmlns:mc="http://schemas.openxmlformats.org/markup-compatibility/2006" xmlns:p14="http://schemas.microsoft.com/office/powerpoint/2010/main">
    <mc:Choice Requires="p14">
      <p:transition spd="slow" p14:dur="50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solidFill>
                  <a:srgbClr val="FFFF00"/>
                </a:solidFill>
                <a:latin typeface="Bodoni MT Black" panose="02070A03080606020203" pitchFamily="18" charset="0"/>
              </a:rPr>
              <a:t>Patience</a:t>
            </a:r>
          </a:p>
        </p:txBody>
      </p:sp>
      <p:sp>
        <p:nvSpPr>
          <p:cNvPr id="3" name="Content Placeholder 2"/>
          <p:cNvSpPr>
            <a:spLocks noGrp="1"/>
          </p:cNvSpPr>
          <p:nvPr>
            <p:ph idx="1"/>
          </p:nvPr>
        </p:nvSpPr>
        <p:spPr/>
        <p:txBody>
          <a:bodyPr/>
          <a:lstStyle/>
          <a:p>
            <a:pPr marL="0" indent="0">
              <a:buNone/>
            </a:pPr>
            <a:endParaRPr lang="en-US" dirty="0"/>
          </a:p>
          <a:p>
            <a:pPr marL="0" indent="0">
              <a:buNone/>
            </a:pPr>
            <a:r>
              <a:rPr lang="en-US" sz="4000" dirty="0">
                <a:solidFill>
                  <a:srgbClr val="FFFF00"/>
                </a:solidFill>
                <a:latin typeface="Berlin Sans FB" panose="020E0602020502020306" pitchFamily="34" charset="0"/>
              </a:rPr>
              <a:t>For some folks one can get to “yes” the same day.</a:t>
            </a:r>
          </a:p>
          <a:p>
            <a:pPr marL="0" indent="0">
              <a:buNone/>
            </a:pPr>
            <a:endParaRPr lang="en-US" sz="4000" dirty="0">
              <a:solidFill>
                <a:srgbClr val="FFFF00"/>
              </a:solidFill>
              <a:latin typeface="Berlin Sans FB" panose="020E0602020502020306" pitchFamily="34" charset="0"/>
            </a:endParaRPr>
          </a:p>
          <a:p>
            <a:pPr marL="0" indent="0">
              <a:buNone/>
            </a:pPr>
            <a:r>
              <a:rPr lang="en-US" sz="4000" dirty="0">
                <a:solidFill>
                  <a:srgbClr val="FFFF00"/>
                </a:solidFill>
                <a:latin typeface="Berlin Sans FB" panose="020E0602020502020306" pitchFamily="34" charset="0"/>
              </a:rPr>
              <a:t>For others, it may take 1-3 years.</a:t>
            </a:r>
          </a:p>
        </p:txBody>
      </p:sp>
    </p:spTree>
    <p:extLst>
      <p:ext uri="{BB962C8B-B14F-4D97-AF65-F5344CB8AC3E}">
        <p14:creationId xmlns:p14="http://schemas.microsoft.com/office/powerpoint/2010/main" val="1815215470"/>
      </p:ext>
    </p:extLst>
  </p:cSld>
  <p:clrMapOvr>
    <a:masterClrMapping/>
  </p:clrMapOvr>
  <mc:AlternateContent xmlns:mc="http://schemas.openxmlformats.org/markup-compatibility/2006" xmlns:p14="http://schemas.microsoft.com/office/powerpoint/2010/main">
    <mc:Choice Requires="p14">
      <p:transition spd="slow" p14:dur="50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solidFill>
                  <a:srgbClr val="FFFF00"/>
                </a:solidFill>
                <a:latin typeface="Bodoni MT Black" panose="02070A03080606020203" pitchFamily="18" charset="0"/>
              </a:rPr>
              <a:t>Persistence</a:t>
            </a:r>
          </a:p>
        </p:txBody>
      </p:sp>
      <p:sp>
        <p:nvSpPr>
          <p:cNvPr id="3" name="Content Placeholder 2"/>
          <p:cNvSpPr>
            <a:spLocks noGrp="1"/>
          </p:cNvSpPr>
          <p:nvPr>
            <p:ph idx="1"/>
          </p:nvPr>
        </p:nvSpPr>
        <p:spPr/>
        <p:txBody>
          <a:bodyPr/>
          <a:lstStyle/>
          <a:p>
            <a:pPr marL="0" indent="0">
              <a:buNone/>
            </a:pPr>
            <a:endParaRPr lang="en-US" dirty="0"/>
          </a:p>
          <a:p>
            <a:pPr marL="0" indent="0">
              <a:buNone/>
            </a:pPr>
            <a:r>
              <a:rPr lang="en-US" sz="4000" dirty="0">
                <a:solidFill>
                  <a:srgbClr val="FFFF00"/>
                </a:solidFill>
                <a:latin typeface="Berlin Sans FB" panose="020E0602020502020306" pitchFamily="34" charset="0"/>
              </a:rPr>
              <a:t>Don’t give up too easily but don’t overdo it.</a:t>
            </a:r>
          </a:p>
          <a:p>
            <a:pPr marL="0" indent="0">
              <a:buNone/>
            </a:pPr>
            <a:endParaRPr lang="en-US" sz="4000" dirty="0">
              <a:solidFill>
                <a:srgbClr val="FFFF00"/>
              </a:solidFill>
              <a:latin typeface="Berlin Sans FB" panose="020E0602020502020306" pitchFamily="34" charset="0"/>
            </a:endParaRPr>
          </a:p>
          <a:p>
            <a:pPr marL="0" indent="0">
              <a:buNone/>
            </a:pPr>
            <a:endParaRPr lang="en-US" sz="4000" dirty="0">
              <a:solidFill>
                <a:srgbClr val="FFFF00"/>
              </a:solidFill>
              <a:latin typeface="Berlin Sans FB" panose="020E0602020502020306" pitchFamily="34" charset="0"/>
            </a:endParaRPr>
          </a:p>
          <a:p>
            <a:pPr marL="0" indent="0">
              <a:buNone/>
            </a:pPr>
            <a:r>
              <a:rPr lang="en-US" sz="4000" dirty="0">
                <a:solidFill>
                  <a:srgbClr val="FFFF00"/>
                </a:solidFill>
                <a:latin typeface="Berlin Sans FB" panose="020E0602020502020306" pitchFamily="34" charset="0"/>
              </a:rPr>
              <a:t>Find that balance.  Takes practice.</a:t>
            </a:r>
          </a:p>
        </p:txBody>
      </p:sp>
    </p:spTree>
    <p:extLst>
      <p:ext uri="{BB962C8B-B14F-4D97-AF65-F5344CB8AC3E}">
        <p14:creationId xmlns:p14="http://schemas.microsoft.com/office/powerpoint/2010/main" val="650721499"/>
      </p:ext>
    </p:extLst>
  </p:cSld>
  <p:clrMapOvr>
    <a:masterClrMapping/>
  </p:clrMapOvr>
  <mc:AlternateContent xmlns:mc="http://schemas.openxmlformats.org/markup-compatibility/2006" xmlns:p14="http://schemas.microsoft.com/office/powerpoint/2010/main">
    <mc:Choice Requires="p14">
      <p:transition spd="slow" p14:dur="50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solidFill>
                  <a:srgbClr val="FFFF00"/>
                </a:solidFill>
                <a:latin typeface="Bodoni MT Black" panose="02070A03080606020203" pitchFamily="18" charset="0"/>
              </a:rPr>
              <a:t>“I don’t Know”</a:t>
            </a:r>
          </a:p>
        </p:txBody>
      </p:sp>
      <p:sp>
        <p:nvSpPr>
          <p:cNvPr id="3" name="Content Placeholder 2"/>
          <p:cNvSpPr>
            <a:spLocks noGrp="1"/>
          </p:cNvSpPr>
          <p:nvPr>
            <p:ph idx="1"/>
          </p:nvPr>
        </p:nvSpPr>
        <p:spPr/>
        <p:txBody>
          <a:bodyPr/>
          <a:lstStyle/>
          <a:p>
            <a:pPr marL="0" indent="0">
              <a:buNone/>
            </a:pPr>
            <a:endParaRPr lang="en-US" dirty="0">
              <a:solidFill>
                <a:srgbClr val="FFFF00"/>
              </a:solidFill>
              <a:latin typeface="Berlin Sans FB" panose="020E0602020502020306" pitchFamily="34" charset="0"/>
            </a:endParaRPr>
          </a:p>
          <a:p>
            <a:pPr marL="0" indent="0">
              <a:buNone/>
            </a:pPr>
            <a:r>
              <a:rPr lang="en-US" sz="4000" dirty="0">
                <a:solidFill>
                  <a:srgbClr val="FFFF00"/>
                </a:solidFill>
                <a:latin typeface="Berlin Sans FB" panose="020E0602020502020306" pitchFamily="34" charset="0"/>
              </a:rPr>
              <a:t>It’s OK to say “I don’t know”.</a:t>
            </a:r>
          </a:p>
          <a:p>
            <a:pPr marL="0" indent="0">
              <a:buNone/>
            </a:pPr>
            <a:endParaRPr lang="en-US" sz="4000" dirty="0">
              <a:solidFill>
                <a:srgbClr val="FFFF00"/>
              </a:solidFill>
              <a:latin typeface="Berlin Sans FB" panose="020E0602020502020306" pitchFamily="34" charset="0"/>
            </a:endParaRPr>
          </a:p>
          <a:p>
            <a:pPr marL="0" indent="0">
              <a:buNone/>
            </a:pPr>
            <a:endParaRPr lang="en-US" sz="4000" dirty="0">
              <a:solidFill>
                <a:srgbClr val="FFFF00"/>
              </a:solidFill>
              <a:latin typeface="Berlin Sans FB" panose="020E0602020502020306" pitchFamily="34" charset="0"/>
            </a:endParaRPr>
          </a:p>
          <a:p>
            <a:pPr marL="0" indent="0">
              <a:buNone/>
            </a:pPr>
            <a:r>
              <a:rPr lang="en-US" sz="4000" dirty="0">
                <a:solidFill>
                  <a:srgbClr val="FFFF00"/>
                </a:solidFill>
                <a:latin typeface="Berlin Sans FB" panose="020E0602020502020306" pitchFamily="34" charset="0"/>
              </a:rPr>
              <a:t>Help get the answer in a timely manner.</a:t>
            </a:r>
          </a:p>
        </p:txBody>
      </p:sp>
    </p:spTree>
    <p:extLst>
      <p:ext uri="{BB962C8B-B14F-4D97-AF65-F5344CB8AC3E}">
        <p14:creationId xmlns:p14="http://schemas.microsoft.com/office/powerpoint/2010/main" val="459750456"/>
      </p:ext>
    </p:extLst>
  </p:cSld>
  <p:clrMapOvr>
    <a:masterClrMapping/>
  </p:clrMapOvr>
  <mc:AlternateContent xmlns:mc="http://schemas.openxmlformats.org/markup-compatibility/2006" xmlns:p14="http://schemas.microsoft.com/office/powerpoint/2010/main">
    <mc:Choice Requires="p14">
      <p:transition spd="slow" p14:dur="50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solidFill>
                  <a:srgbClr val="FFFF00"/>
                </a:solidFill>
                <a:latin typeface="Bodoni MT Black" panose="02070A03080606020203" pitchFamily="18" charset="0"/>
              </a:rPr>
              <a:t>Limit Jargon</a:t>
            </a:r>
            <a:r>
              <a:rPr lang="en-US" dirty="0"/>
              <a:t>	</a:t>
            </a:r>
          </a:p>
        </p:txBody>
      </p:sp>
      <p:sp>
        <p:nvSpPr>
          <p:cNvPr id="3" name="Content Placeholder 2"/>
          <p:cNvSpPr>
            <a:spLocks noGrp="1"/>
          </p:cNvSpPr>
          <p:nvPr>
            <p:ph idx="1"/>
          </p:nvPr>
        </p:nvSpPr>
        <p:spPr/>
        <p:txBody>
          <a:bodyPr/>
          <a:lstStyle/>
          <a:p>
            <a:pPr marL="0" indent="0">
              <a:buNone/>
            </a:pPr>
            <a:endParaRPr lang="en-US" dirty="0"/>
          </a:p>
          <a:p>
            <a:pPr marL="0" indent="0">
              <a:buNone/>
            </a:pPr>
            <a:r>
              <a:rPr lang="en-US" sz="4000" dirty="0">
                <a:solidFill>
                  <a:srgbClr val="FFFF00"/>
                </a:solidFill>
                <a:latin typeface="Berlin Sans FB" panose="020E0602020502020306" pitchFamily="34" charset="0"/>
              </a:rPr>
              <a:t>Keep it simple.</a:t>
            </a:r>
          </a:p>
          <a:p>
            <a:pPr marL="0" indent="0">
              <a:buNone/>
            </a:pPr>
            <a:endParaRPr lang="en-US" dirty="0"/>
          </a:p>
          <a:p>
            <a:pPr marL="0" indent="0">
              <a:buNone/>
            </a:pPr>
            <a:endParaRPr lang="en-US" dirty="0"/>
          </a:p>
          <a:p>
            <a:pPr marL="0" indent="0">
              <a:buNone/>
            </a:pPr>
            <a:r>
              <a:rPr lang="en-US" sz="4000" dirty="0">
                <a:solidFill>
                  <a:srgbClr val="FFFF00"/>
                </a:solidFill>
                <a:latin typeface="Berlin Sans FB" panose="020E0602020502020306" pitchFamily="34" charset="0"/>
              </a:rPr>
              <a:t>Limit use of jargon and abbreviations.</a:t>
            </a:r>
          </a:p>
        </p:txBody>
      </p:sp>
    </p:spTree>
    <p:extLst>
      <p:ext uri="{BB962C8B-B14F-4D97-AF65-F5344CB8AC3E}">
        <p14:creationId xmlns:p14="http://schemas.microsoft.com/office/powerpoint/2010/main" val="1927602986"/>
      </p:ext>
    </p:extLst>
  </p:cSld>
  <p:clrMapOvr>
    <a:masterClrMapping/>
  </p:clrMapOvr>
  <mc:AlternateContent xmlns:mc="http://schemas.openxmlformats.org/markup-compatibility/2006" xmlns:p14="http://schemas.microsoft.com/office/powerpoint/2010/main">
    <mc:Choice Requires="p14">
      <p:transition spd="slow" p14:dur="50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sz="4800" dirty="0">
                <a:solidFill>
                  <a:srgbClr val="FFFF00"/>
                </a:solidFill>
                <a:latin typeface="Bodoni MT Black" panose="02070A03080606020203" pitchFamily="18" charset="0"/>
              </a:rPr>
              <a:t>Stay Calm</a:t>
            </a:r>
          </a:p>
        </p:txBody>
      </p:sp>
      <p:sp>
        <p:nvSpPr>
          <p:cNvPr id="3" name="Content Placeholder 2"/>
          <p:cNvSpPr>
            <a:spLocks noGrp="1"/>
          </p:cNvSpPr>
          <p:nvPr>
            <p:ph idx="1"/>
          </p:nvPr>
        </p:nvSpPr>
        <p:spPr>
          <a:xfrm>
            <a:off x="457200" y="1219200"/>
            <a:ext cx="8229600" cy="5410200"/>
          </a:xfrm>
        </p:spPr>
        <p:txBody>
          <a:bodyPr>
            <a:normAutofit/>
          </a:bodyPr>
          <a:lstStyle/>
          <a:p>
            <a:pPr marL="0" indent="0">
              <a:buNone/>
            </a:pPr>
            <a:r>
              <a:rPr lang="en-US" dirty="0">
                <a:solidFill>
                  <a:srgbClr val="FFFF00"/>
                </a:solidFill>
                <a:latin typeface="Berlin Sans FB" panose="020E0602020502020306" pitchFamily="34" charset="0"/>
              </a:rPr>
              <a:t>Important to not bolt off the farm when you are getting yelled at.</a:t>
            </a:r>
          </a:p>
          <a:p>
            <a:pPr marL="0" indent="0">
              <a:buNone/>
            </a:pPr>
            <a:endParaRPr lang="en-US" dirty="0">
              <a:solidFill>
                <a:srgbClr val="FFFF00"/>
              </a:solidFill>
              <a:latin typeface="Berlin Sans FB" panose="020E0602020502020306" pitchFamily="34" charset="0"/>
            </a:endParaRPr>
          </a:p>
          <a:p>
            <a:pPr marL="0" indent="0">
              <a:buNone/>
            </a:pPr>
            <a:r>
              <a:rPr lang="en-US" dirty="0">
                <a:solidFill>
                  <a:srgbClr val="FFFF00"/>
                </a:solidFill>
                <a:latin typeface="Berlin Sans FB" panose="020E0602020502020306" pitchFamily="34" charset="0"/>
              </a:rPr>
              <a:t>Blowing off steam before landowner calms down and actually talk with you.</a:t>
            </a:r>
          </a:p>
          <a:p>
            <a:pPr marL="0" indent="0">
              <a:buNone/>
            </a:pPr>
            <a:endParaRPr lang="en-US" dirty="0">
              <a:solidFill>
                <a:srgbClr val="FFFF00"/>
              </a:solidFill>
              <a:latin typeface="Berlin Sans FB" panose="020E0602020502020306" pitchFamily="34" charset="0"/>
            </a:endParaRPr>
          </a:p>
          <a:p>
            <a:pPr marL="0" indent="0">
              <a:buNone/>
            </a:pPr>
            <a:r>
              <a:rPr lang="en-US" dirty="0">
                <a:solidFill>
                  <a:srgbClr val="FFFF00"/>
                </a:solidFill>
                <a:latin typeface="Berlin Sans FB" panose="020E0602020502020306" pitchFamily="34" charset="0"/>
              </a:rPr>
              <a:t>Rephrase their frustration so they know you are listening and understand.</a:t>
            </a:r>
          </a:p>
          <a:p>
            <a:pPr marL="0" indent="0">
              <a:buNone/>
            </a:pPr>
            <a:endParaRPr lang="en-US" dirty="0">
              <a:solidFill>
                <a:srgbClr val="FFFF00"/>
              </a:solidFill>
              <a:latin typeface="Berlin Sans FB" panose="020E0602020502020306" pitchFamily="34" charset="0"/>
            </a:endParaRPr>
          </a:p>
          <a:p>
            <a:pPr marL="0" indent="0">
              <a:buNone/>
            </a:pPr>
            <a:endParaRPr lang="en-US" dirty="0"/>
          </a:p>
        </p:txBody>
      </p:sp>
    </p:spTree>
    <p:extLst>
      <p:ext uri="{BB962C8B-B14F-4D97-AF65-F5344CB8AC3E}">
        <p14:creationId xmlns:p14="http://schemas.microsoft.com/office/powerpoint/2010/main" val="78736834"/>
      </p:ext>
    </p:extLst>
  </p:cSld>
  <p:clrMapOvr>
    <a:masterClrMapping/>
  </p:clrMapOvr>
  <mc:AlternateContent xmlns:mc="http://schemas.openxmlformats.org/markup-compatibility/2006" xmlns:p14="http://schemas.microsoft.com/office/powerpoint/2010/main">
    <mc:Choice Requires="p14">
      <p:transition spd="slow" p14:dur="50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547</TotalTime>
  <Words>1023</Words>
  <Application>Microsoft Office PowerPoint</Application>
  <PresentationFormat>On-screen Show (4:3)</PresentationFormat>
  <Paragraphs>140</Paragraphs>
  <Slides>30</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Berlin Sans FB</vt:lpstr>
      <vt:lpstr>Bodoni MT Black</vt:lpstr>
      <vt:lpstr>Calibri</vt:lpstr>
      <vt:lpstr>Tahoma</vt:lpstr>
      <vt:lpstr>Office Theme</vt:lpstr>
      <vt:lpstr>Working With Farmers</vt:lpstr>
      <vt:lpstr>Humans are….</vt:lpstr>
      <vt:lpstr>“Make me feel important”</vt:lpstr>
      <vt:lpstr>PowerPoint Presentation</vt:lpstr>
      <vt:lpstr>Patience</vt:lpstr>
      <vt:lpstr>Persistence</vt:lpstr>
      <vt:lpstr>“I don’t Know”</vt:lpstr>
      <vt:lpstr>Limit Jargon </vt:lpstr>
      <vt:lpstr>Stay Calm</vt:lpstr>
      <vt:lpstr>Art or Science?</vt:lpstr>
      <vt:lpstr>Comfort Zone</vt:lpstr>
      <vt:lpstr>Old Habits Die Hard</vt:lpstr>
      <vt:lpstr>What’s Your “WHY”?</vt:lpstr>
      <vt:lpstr>PowerPoint Presentation</vt:lpstr>
      <vt:lpstr>PowerPoint Presentation</vt:lpstr>
      <vt:lpstr>PowerPoint Presentation</vt:lpstr>
      <vt:lpstr>Creating a planned future With Goals and Objectives</vt:lpstr>
      <vt:lpstr>What kind of goals are important ?</vt:lpstr>
      <vt:lpstr>Big Picture Visioning</vt:lpstr>
      <vt:lpstr>Education</vt:lpstr>
      <vt:lpstr>Psychology/Sociology</vt:lpstr>
      <vt:lpstr>Financial</vt:lpstr>
      <vt:lpstr>Personal Touches</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Sauk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Get People on Board with Agricultural Practices</dc:title>
  <dc:creator>User</dc:creator>
  <cp:lastModifiedBy>Serge Koenig</cp:lastModifiedBy>
  <cp:revision>35</cp:revision>
  <dcterms:created xsi:type="dcterms:W3CDTF">2015-09-21T14:17:03Z</dcterms:created>
  <dcterms:modified xsi:type="dcterms:W3CDTF">2023-05-08T20:02:43Z</dcterms:modified>
</cp:coreProperties>
</file>