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7" Type="http://schemas.microsoft.com/office/2020/02/relationships/classificationlabels" Target="docMetadata/LabelInfo.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4"/>
  </p:notesMasterIdLst>
  <p:handoutMasterIdLst>
    <p:handoutMasterId r:id="rId25"/>
  </p:handoutMasterIdLst>
  <p:sldIdLst>
    <p:sldId id="306" r:id="rId5"/>
    <p:sldId id="281" r:id="rId6"/>
    <p:sldId id="382" r:id="rId7"/>
    <p:sldId id="260" r:id="rId8"/>
    <p:sldId id="391" r:id="rId9"/>
    <p:sldId id="393" r:id="rId10"/>
    <p:sldId id="261" r:id="rId11"/>
    <p:sldId id="384" r:id="rId12"/>
    <p:sldId id="394" r:id="rId13"/>
    <p:sldId id="385" r:id="rId14"/>
    <p:sldId id="386" r:id="rId15"/>
    <p:sldId id="388" r:id="rId16"/>
    <p:sldId id="309" r:id="rId17"/>
    <p:sldId id="259" r:id="rId18"/>
    <p:sldId id="389" r:id="rId19"/>
    <p:sldId id="377" r:id="rId20"/>
    <p:sldId id="395" r:id="rId21"/>
    <p:sldId id="275" r:id="rId22"/>
    <p:sldId id="307" r:id="rId23"/>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D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78562" autoAdjust="0"/>
  </p:normalViewPr>
  <p:slideViewPr>
    <p:cSldViewPr snapToGrid="0">
      <p:cViewPr varScale="1">
        <p:scale>
          <a:sx n="64" d="100"/>
          <a:sy n="64" d="100"/>
        </p:scale>
        <p:origin x="898" y="53"/>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27C7415F-6970-4DE4-93F1-94FEF07D0F1C}" type="datetimeFigureOut">
              <a:rPr lang="en-US" smtClean="0"/>
              <a:t>5/16/2023</a:t>
            </a:fld>
            <a:endParaRPr lang="en-US"/>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14CC6D6D-E986-427F-AD9C-4E9408DDBE53}" type="slidenum">
              <a:rPr lang="en-US" smtClean="0"/>
              <a:t>‹#›</a:t>
            </a:fld>
            <a:endParaRPr 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EB86E6E5-5A19-4AE7-8D4E-049C5315C9A0}" type="datetimeFigureOut">
              <a:rPr lang="en-US" smtClean="0"/>
              <a:t>5/16/2023</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115A580F-E35D-42E1-AF82-E41CC201EA91}" type="slidenum">
              <a:rPr lang="en-US" smtClean="0"/>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MK intro. Happy to have the chance to kick things off this morning, and welcome our spring 2023 Conservation Partnership Training cohort. Most here today come from county land &amp; water conservation depts, some agencies, but all of us are working in the field of conservation, and are all welcome to this training that highlights and celebrates our conservation partnerships across the state. </a:t>
            </a:r>
          </a:p>
          <a:p>
            <a:endParaRPr lang="en-US" dirty="0"/>
          </a:p>
          <a:p>
            <a:r>
              <a:rPr lang="en-US" dirty="0"/>
              <a:t>When you all arrived, we asked you to introduce yourselves to neighbors and tell your story of how you arrived here, where you hope your story will be; make note of those people you talked to, and others in this room, as you will be going through a conservation career journey with many of them.</a:t>
            </a:r>
          </a:p>
          <a:p>
            <a:endParaRPr lang="en-US" dirty="0">
              <a:highlight>
                <a:srgbClr val="FFFF00"/>
              </a:highlight>
            </a:endParaRPr>
          </a:p>
          <a:p>
            <a:pPr>
              <a:buClr>
                <a:schemeClr val="dk1"/>
              </a:buClr>
              <a:buSzPts val="1200"/>
            </a:pPr>
            <a:r>
              <a:rPr lang="en-US" i="1" dirty="0">
                <a:solidFill>
                  <a:srgbClr val="FF0000"/>
                </a:solidFill>
                <a:highlight>
                  <a:srgbClr val="FFFF00"/>
                </a:highlight>
              </a:rPr>
              <a:t>In kicking off this multi-day training, my hope is that I’ll be able to establish a shared understanding that doing professional conservation work in Wisconsin is a necessary and noble cause, and builds off of a rich conservation legacy that has come before us. </a:t>
            </a:r>
          </a:p>
          <a:p>
            <a:endParaRPr lang="en-US" dirty="0"/>
          </a:p>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a:p>
        </p:txBody>
      </p:sp>
    </p:spTree>
    <p:extLst>
      <p:ext uri="{BB962C8B-B14F-4D97-AF65-F5344CB8AC3E}">
        <p14:creationId xmlns:p14="http://schemas.microsoft.com/office/powerpoint/2010/main" val="298592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r>
              <a:rPr lang="en-US" dirty="0"/>
              <a:t>What did I miss? </a:t>
            </a:r>
          </a:p>
          <a:p>
            <a:pPr marL="176525" indent="-176525">
              <a:buClr>
                <a:schemeClr val="dk1"/>
              </a:buClr>
              <a:buSzPts val="1200"/>
              <a:buFont typeface="Calibri"/>
              <a:buChar char="-"/>
            </a:pPr>
            <a:r>
              <a:rPr lang="en-US" dirty="0"/>
              <a:t>These are important roles. Note who else around the room anticipates their work </a:t>
            </a:r>
          </a:p>
        </p:txBody>
      </p:sp>
      <p:sp>
        <p:nvSpPr>
          <p:cNvPr id="4" name="Slide Number Placeholder 3"/>
          <p:cNvSpPr>
            <a:spLocks noGrp="1"/>
          </p:cNvSpPr>
          <p:nvPr>
            <p:ph type="sldNum" sz="quarter" idx="5"/>
          </p:nvPr>
        </p:nvSpPr>
        <p:spPr/>
        <p:txBody>
          <a:bodyPr/>
          <a:lstStyle/>
          <a:p>
            <a:fld id="{EEB4EE6E-C0DF-4EB1-8875-16F6BF599544}" type="slidenum">
              <a:rPr lang="en-US" smtClean="0"/>
              <a:t>10</a:t>
            </a:fld>
            <a:endParaRPr lang="en-US"/>
          </a:p>
        </p:txBody>
      </p:sp>
    </p:spTree>
    <p:extLst>
      <p:ext uri="{BB962C8B-B14F-4D97-AF65-F5344CB8AC3E}">
        <p14:creationId xmlns:p14="http://schemas.microsoft.com/office/powerpoint/2010/main" val="344033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endParaRPr lang="en-US" u="sng" dirty="0">
              <a:solidFill>
                <a:srgbClr val="FF0000"/>
              </a:solidFill>
            </a:endParaRPr>
          </a:p>
        </p:txBody>
      </p:sp>
      <p:sp>
        <p:nvSpPr>
          <p:cNvPr id="4" name="Slide Number Placeholder 3"/>
          <p:cNvSpPr>
            <a:spLocks noGrp="1"/>
          </p:cNvSpPr>
          <p:nvPr>
            <p:ph type="sldNum" sz="quarter" idx="5"/>
          </p:nvPr>
        </p:nvSpPr>
        <p:spPr/>
        <p:txBody>
          <a:bodyPr/>
          <a:lstStyle/>
          <a:p>
            <a:fld id="{EEB4EE6E-C0DF-4EB1-8875-16F6BF599544}" type="slidenum">
              <a:rPr lang="en-US" smtClean="0"/>
              <a:t>11</a:t>
            </a:fld>
            <a:endParaRPr lang="en-US"/>
          </a:p>
        </p:txBody>
      </p:sp>
    </p:spTree>
    <p:extLst>
      <p:ext uri="{BB962C8B-B14F-4D97-AF65-F5344CB8AC3E}">
        <p14:creationId xmlns:p14="http://schemas.microsoft.com/office/powerpoint/2010/main" val="141694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12</a:t>
            </a:fld>
            <a:endParaRPr lang="en-US"/>
          </a:p>
        </p:txBody>
      </p:sp>
    </p:spTree>
    <p:extLst>
      <p:ext uri="{BB962C8B-B14F-4D97-AF65-F5344CB8AC3E}">
        <p14:creationId xmlns:p14="http://schemas.microsoft.com/office/powerpoint/2010/main" val="2883678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13</a:t>
            </a:fld>
            <a:endParaRPr lang="en-US"/>
          </a:p>
        </p:txBody>
      </p:sp>
    </p:spTree>
    <p:extLst>
      <p:ext uri="{BB962C8B-B14F-4D97-AF65-F5344CB8AC3E}">
        <p14:creationId xmlns:p14="http://schemas.microsoft.com/office/powerpoint/2010/main" val="2927742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r>
              <a:rPr lang="en-US" dirty="0"/>
              <a:t>WLW serves as our “boots on the ground” in Madison to help advance locally-led conservation.</a:t>
            </a:r>
          </a:p>
          <a:p>
            <a:pPr marL="176525" indent="-176525">
              <a:buClr>
                <a:schemeClr val="dk1"/>
              </a:buClr>
              <a:buSzPts val="1200"/>
              <a:buFont typeface="Calibri"/>
              <a:buChar char="-"/>
            </a:pPr>
            <a:r>
              <a:rPr lang="en-US" dirty="0"/>
              <a:t>Services/staff rundown:</a:t>
            </a:r>
          </a:p>
          <a:p>
            <a:pPr marL="647261" lvl="1" indent="-176524">
              <a:buClr>
                <a:schemeClr val="dk1"/>
              </a:buClr>
              <a:buSzPts val="1200"/>
              <a:buFont typeface="Calibri"/>
              <a:buChar char="-"/>
            </a:pPr>
            <a:r>
              <a:rPr lang="en-US" dirty="0"/>
              <a:t>Work closely…: MK advocating, lobbying for budget, policy</a:t>
            </a:r>
          </a:p>
          <a:p>
            <a:pPr marL="647261" lvl="1" indent="-176524">
              <a:buClr>
                <a:schemeClr val="dk1"/>
              </a:buClr>
              <a:buSzPts val="1200"/>
              <a:buFont typeface="Calibri"/>
              <a:buChar char="-"/>
            </a:pPr>
            <a:r>
              <a:rPr lang="en-US" dirty="0"/>
              <a:t>Prof improvement/cons training: big part of our work. PP - trainings, CS - conf</a:t>
            </a:r>
          </a:p>
          <a:p>
            <a:pPr marL="647261" lvl="1" indent="-176524">
              <a:buClr>
                <a:schemeClr val="dk1"/>
              </a:buClr>
              <a:buSzPts val="1200"/>
              <a:buFont typeface="Calibri"/>
              <a:buChar char="-"/>
            </a:pPr>
            <a:r>
              <a:rPr lang="en-US" dirty="0"/>
              <a:t>Climate Resilience Prog - CA</a:t>
            </a:r>
          </a:p>
          <a:p>
            <a:pPr marL="647261" lvl="1" indent="-176524">
              <a:buClr>
                <a:schemeClr val="dk1"/>
              </a:buClr>
              <a:buSzPts val="1200"/>
              <a:buFont typeface="Calibri"/>
              <a:buChar char="-"/>
            </a:pPr>
            <a:r>
              <a:rPr lang="en-US" dirty="0"/>
              <a:t>Coop among agencies…: KB – SOC</a:t>
            </a:r>
          </a:p>
          <a:p>
            <a:pPr marL="647261" lvl="1" indent="-176524">
              <a:buClr>
                <a:schemeClr val="dk1"/>
              </a:buClr>
              <a:buSzPts val="1200"/>
              <a:buFont typeface="Calibri"/>
              <a:buChar char="-"/>
            </a:pPr>
            <a:r>
              <a:rPr lang="en-US" dirty="0"/>
              <a:t>Increase support…: KT – Communications (newsletter, success stories, etc.)</a:t>
            </a:r>
          </a:p>
          <a:p>
            <a:pPr marL="647261" lvl="1" indent="-176524">
              <a:buClr>
                <a:schemeClr val="dk1"/>
              </a:buClr>
              <a:buSzPts val="1200"/>
              <a:buFont typeface="Calibri"/>
              <a:buChar char="-"/>
            </a:pPr>
            <a:r>
              <a:rPr lang="en-US" dirty="0"/>
              <a:t>Youth Ed: KW – youth camps, </a:t>
            </a:r>
            <a:r>
              <a:rPr lang="en-US" dirty="0" err="1"/>
              <a:t>envirothon</a:t>
            </a:r>
            <a:r>
              <a:rPr lang="en-US" dirty="0"/>
              <a:t>, poster and speaking contest.</a:t>
            </a:r>
          </a:p>
          <a:p>
            <a:pPr marL="176525" indent="-176525">
              <a:buClr>
                <a:schemeClr val="dk1"/>
              </a:buClr>
              <a:buSzPts val="1200"/>
              <a:buFont typeface="Calibri"/>
              <a:buChar char="-"/>
            </a:pPr>
            <a:r>
              <a:rPr lang="en-US" dirty="0"/>
              <a:t>Each staff is a liaison offering support to our 7 committees</a:t>
            </a:r>
          </a:p>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14</a:t>
            </a:fld>
            <a:endParaRPr lang="en-US"/>
          </a:p>
        </p:txBody>
      </p:sp>
    </p:spTree>
    <p:extLst>
      <p:ext uri="{BB962C8B-B14F-4D97-AF65-F5344CB8AC3E}">
        <p14:creationId xmlns:p14="http://schemas.microsoft.com/office/powerpoint/2010/main" val="965728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Our committees do vital work, and are important ways to not only build your own professional development, but to contribute meaningfully to the direction and priorities of WI Land+Water.</a:t>
            </a:r>
          </a:p>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15</a:t>
            </a:fld>
            <a:endParaRPr lang="en-US"/>
          </a:p>
        </p:txBody>
      </p:sp>
    </p:spTree>
    <p:extLst>
      <p:ext uri="{BB962C8B-B14F-4D97-AF65-F5344CB8AC3E}">
        <p14:creationId xmlns:p14="http://schemas.microsoft.com/office/powerpoint/2010/main" val="416756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r>
              <a:rPr lang="en-US" dirty="0"/>
              <a:t>We’re only as strong as our membership! Lots of </a:t>
            </a:r>
            <a:r>
              <a:rPr lang="en-US" dirty="0" err="1"/>
              <a:t>opps</a:t>
            </a:r>
            <a:r>
              <a:rPr lang="en-US" dirty="0"/>
              <a:t> to get involved</a:t>
            </a:r>
          </a:p>
          <a:p>
            <a:pPr marL="647261" lvl="1" indent="-176524">
              <a:buClr>
                <a:schemeClr val="dk1"/>
              </a:buClr>
              <a:buSzPts val="1200"/>
              <a:buFont typeface="Calibri"/>
              <a:buChar char="-"/>
            </a:pPr>
            <a:r>
              <a:rPr lang="en-US" dirty="0"/>
              <a:t>Area Assn – peer-to-peer learning</a:t>
            </a:r>
          </a:p>
          <a:p>
            <a:pPr marL="647261" lvl="1" indent="-176524">
              <a:buClr>
                <a:schemeClr val="dk1"/>
              </a:buClr>
              <a:buSzPts val="1200"/>
              <a:buFont typeface="Calibri"/>
              <a:buChar char="-"/>
            </a:pPr>
            <a:r>
              <a:rPr lang="en-US" dirty="0"/>
              <a:t>Success stories</a:t>
            </a:r>
          </a:p>
          <a:p>
            <a:pPr marL="647261" lvl="1" indent="-176524">
              <a:buClr>
                <a:schemeClr val="dk1"/>
              </a:buClr>
              <a:buSzPts val="1200"/>
              <a:buFont typeface="Calibri"/>
              <a:buChar char="-"/>
            </a:pPr>
            <a:r>
              <a:rPr lang="en-US" dirty="0"/>
              <a:t>Trainings issues</a:t>
            </a:r>
          </a:p>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16</a:t>
            </a:fld>
            <a:endParaRPr lang="en-US"/>
          </a:p>
        </p:txBody>
      </p:sp>
    </p:spTree>
    <p:extLst>
      <p:ext uri="{BB962C8B-B14F-4D97-AF65-F5344CB8AC3E}">
        <p14:creationId xmlns:p14="http://schemas.microsoft.com/office/powerpoint/2010/main" val="3846618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r>
              <a:rPr lang="en-US" dirty="0"/>
              <a:t>We’re only as strong as our membership! Lots of </a:t>
            </a:r>
            <a:r>
              <a:rPr lang="en-US" dirty="0" err="1"/>
              <a:t>opps</a:t>
            </a:r>
            <a:r>
              <a:rPr lang="en-US" dirty="0"/>
              <a:t> to get involved</a:t>
            </a:r>
          </a:p>
          <a:p>
            <a:pPr marL="647261" lvl="1" indent="-176524">
              <a:buClr>
                <a:schemeClr val="dk1"/>
              </a:buClr>
              <a:buSzPts val="1200"/>
              <a:buFont typeface="Calibri"/>
              <a:buChar char="-"/>
            </a:pPr>
            <a:r>
              <a:rPr lang="en-US" dirty="0"/>
              <a:t>Area Assn – peer-to-peer learning</a:t>
            </a:r>
          </a:p>
          <a:p>
            <a:pPr marL="647261" lvl="1" indent="-176524">
              <a:buClr>
                <a:schemeClr val="dk1"/>
              </a:buClr>
              <a:buSzPts val="1200"/>
              <a:buFont typeface="Calibri"/>
              <a:buChar char="-"/>
            </a:pPr>
            <a:r>
              <a:rPr lang="en-US" dirty="0"/>
              <a:t>Success stories</a:t>
            </a:r>
          </a:p>
          <a:p>
            <a:pPr marL="647261" lvl="1" indent="-176524">
              <a:buClr>
                <a:schemeClr val="dk1"/>
              </a:buClr>
              <a:buSzPts val="1200"/>
              <a:buFont typeface="Calibri"/>
              <a:buChar char="-"/>
            </a:pPr>
            <a:r>
              <a:rPr lang="en-US" dirty="0"/>
              <a:t>Trainings issues</a:t>
            </a:r>
          </a:p>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17</a:t>
            </a:fld>
            <a:endParaRPr lang="en-US"/>
          </a:p>
        </p:txBody>
      </p:sp>
    </p:spTree>
    <p:extLst>
      <p:ext uri="{BB962C8B-B14F-4D97-AF65-F5344CB8AC3E}">
        <p14:creationId xmlns:p14="http://schemas.microsoft.com/office/powerpoint/2010/main" val="317647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0:notes"/>
          <p:cNvSpPr>
            <a:spLocks noGrp="1" noRot="1" noChangeAspect="1"/>
          </p:cNvSpPr>
          <p:nvPr>
            <p:ph type="sldImg" idx="2"/>
          </p:nvPr>
        </p:nvSpPr>
        <p:spPr>
          <a:xfrm>
            <a:off x="446088" y="714375"/>
            <a:ext cx="6362700" cy="3578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0:notes"/>
          <p:cNvSpPr txBox="1">
            <a:spLocks noGrp="1"/>
          </p:cNvSpPr>
          <p:nvPr>
            <p:ph type="body" idx="1"/>
          </p:nvPr>
        </p:nvSpPr>
        <p:spPr>
          <a:xfrm>
            <a:off x="725374" y="4531407"/>
            <a:ext cx="5802985" cy="4291969"/>
          </a:xfrm>
          <a:prstGeom prst="rect">
            <a:avLst/>
          </a:prstGeom>
          <a:noFill/>
          <a:ln>
            <a:noFill/>
          </a:ln>
        </p:spPr>
        <p:txBody>
          <a:bodyPr spcFirstLastPara="1" wrap="square" lIns="94133" tIns="47066" rIns="94133" bIns="47066" anchor="t" anchorCtr="0">
            <a:normAutofit/>
          </a:bodyPr>
          <a:lstStyle/>
          <a:p>
            <a:r>
              <a:rPr lang="en-US" dirty="0"/>
              <a:t>I want to close with a reminder that we have seen challenges on an unprecedented level before. It wasn’t long ago that our rural landscape looked like this. </a:t>
            </a:r>
            <a:endParaRPr dirty="0"/>
          </a:p>
          <a:p>
            <a:endParaRPr dirty="0"/>
          </a:p>
          <a:p>
            <a:r>
              <a:rPr lang="en-US" dirty="0"/>
              <a:t>But in the course of a lifetime, with strong conservation leadership and infrastructure, led at the local level, it changed into something that looks more like this. </a:t>
            </a:r>
            <a:endParaRPr dirty="0"/>
          </a:p>
          <a:p>
            <a:br>
              <a:rPr lang="en-US" dirty="0"/>
            </a:br>
            <a:r>
              <a:rPr lang="en-US" dirty="0"/>
              <a:t>We are lucky to have you on board, and we welcome you to roll up your sleeves, strap on your boots, and get to work with us! </a:t>
            </a:r>
            <a:endParaRPr dirty="0"/>
          </a:p>
        </p:txBody>
      </p:sp>
      <p:sp>
        <p:nvSpPr>
          <p:cNvPr id="407" name="Google Shape;407;p20:notes"/>
          <p:cNvSpPr txBox="1">
            <a:spLocks noGrp="1"/>
          </p:cNvSpPr>
          <p:nvPr>
            <p:ph type="sldNum" idx="12"/>
          </p:nvPr>
        </p:nvSpPr>
        <p:spPr>
          <a:xfrm>
            <a:off x="4108771" y="9059554"/>
            <a:ext cx="3143283" cy="477248"/>
          </a:xfrm>
          <a:prstGeom prst="rect">
            <a:avLst/>
          </a:prstGeom>
          <a:noFill/>
          <a:ln>
            <a:noFill/>
          </a:ln>
        </p:spPr>
        <p:txBody>
          <a:bodyPr spcFirstLastPara="1" wrap="square" lIns="94133" tIns="47066" rIns="94133" bIns="47066" anchor="b" anchorCtr="0">
            <a:noAutofit/>
          </a:bodyPr>
          <a:lstStyle/>
          <a:p>
            <a:fld id="{00000000-1234-1234-1234-123412341234}" type="slidenum">
              <a:rPr lang="en-US"/>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time…</a:t>
            </a:r>
          </a:p>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19</a:t>
            </a:fld>
            <a:endParaRPr lang="en-US"/>
          </a:p>
        </p:txBody>
      </p:sp>
    </p:spTree>
    <p:extLst>
      <p:ext uri="{BB962C8B-B14F-4D97-AF65-F5344CB8AC3E}">
        <p14:creationId xmlns:p14="http://schemas.microsoft.com/office/powerpoint/2010/main" val="273796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My role today is to share with you some information about Wisconsin’s conservation history, and hopefully orient you to your place in it, to briefly zoom in on county land &amp; water conservation dept or LWCD roles, and provide a snapshot of WI Land+Water, the statewide organization representing county conservation.</a:t>
            </a:r>
          </a:p>
          <a:p>
            <a:pPr defTabSz="931042">
              <a:defRPr/>
            </a:pPr>
            <a:endParaRPr lang="en-US" dirty="0"/>
          </a:p>
          <a:p>
            <a:pPr defTabSz="931042">
              <a:defRPr/>
            </a:pPr>
            <a:r>
              <a:rPr lang="en-US" dirty="0"/>
              <a:t>Will build off of interaction that began when you arrived, and request your participation at points throughout my talk.</a:t>
            </a:r>
          </a:p>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a:t>
            </a:fld>
            <a:endParaRPr lang="en-US"/>
          </a:p>
        </p:txBody>
      </p:sp>
    </p:spTree>
    <p:extLst>
      <p:ext uri="{BB962C8B-B14F-4D97-AF65-F5344CB8AC3E}">
        <p14:creationId xmlns:p14="http://schemas.microsoft.com/office/powerpoint/2010/main" val="37894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talking about modern conservation history in Wisconsin. </a:t>
            </a:r>
          </a:p>
          <a:p>
            <a:endParaRPr lang="en-US" dirty="0"/>
          </a:p>
          <a:p>
            <a:pPr marL="176525" indent="-176525">
              <a:buClr>
                <a:schemeClr val="dk1"/>
              </a:buClr>
              <a:buSzPts val="1200"/>
              <a:buFont typeface="Calibri"/>
              <a:buChar char="-"/>
            </a:pPr>
            <a:r>
              <a:rPr lang="en-US" dirty="0"/>
              <a:t>Native Americans were the first and original conservationists in this place we know today as Wisconsin, implementing sophisticated conservation techniques and philosophies that were far ahead of their time, some of which the broader conservation community is still learning about and learning to appreciate, today. </a:t>
            </a:r>
          </a:p>
          <a:p>
            <a:pPr marL="176525" indent="-176525">
              <a:buClr>
                <a:schemeClr val="dk1"/>
              </a:buClr>
              <a:buSzPts val="1200"/>
              <a:buFont typeface="Calibri"/>
              <a:buChar char="-"/>
            </a:pPr>
            <a:r>
              <a:rPr lang="en-US" dirty="0"/>
              <a:t>For the purposes of this talk, though, I am going to focus on a period of time between the 1840s-60s – wave of euro immigration to the Midwest, and Wisconsin</a:t>
            </a:r>
          </a:p>
          <a:p>
            <a:pPr marL="176525" indent="-176525">
              <a:buClr>
                <a:schemeClr val="dk1"/>
              </a:buClr>
              <a:buSzPts val="1200"/>
              <a:buFont typeface="Calibri"/>
              <a:buChar char="-"/>
            </a:pPr>
            <a:r>
              <a:rPr lang="en-US" dirty="0"/>
              <a:t>Farmers found the climate similar, practiced the same trad ag practices as back in northern Europe; </a:t>
            </a:r>
          </a:p>
          <a:p>
            <a:pPr marL="176525" indent="-176525">
              <a:buClr>
                <a:schemeClr val="dk1"/>
              </a:buClr>
              <a:buSzPts val="1200"/>
              <a:buFont typeface="Calibri"/>
              <a:buChar char="-"/>
            </a:pPr>
            <a:r>
              <a:rPr lang="en-US" dirty="0"/>
              <a:t>Trad practices:  woodlots and steep hillsides grazed; pasture converted to row crops, which were heavily tilled and left bare for much of the year. </a:t>
            </a:r>
          </a:p>
          <a:p>
            <a:pPr marL="647261" lvl="1" indent="-176524">
              <a:buClr>
                <a:schemeClr val="dk1"/>
              </a:buClr>
              <a:buSzPts val="1200"/>
              <a:buFont typeface="Calibri"/>
              <a:buChar char="-"/>
            </a:pPr>
            <a:r>
              <a:rPr lang="en-US" dirty="0"/>
              <a:t>Weren’t accustomed to differences in precipitation, specifically intense storm events.</a:t>
            </a:r>
          </a:p>
          <a:p>
            <a:pPr marL="176525" indent="-176525">
              <a:buClr>
                <a:schemeClr val="dk1"/>
              </a:buClr>
              <a:buSzPts val="1200"/>
              <a:buFont typeface="Calibri"/>
              <a:buChar char="-"/>
            </a:pPr>
            <a:r>
              <a:rPr lang="en-US" dirty="0"/>
              <a:t>Result was massive erosion like never seen before was the result. Topsoil moved from uplands to lowlands.</a:t>
            </a:r>
          </a:p>
          <a:p>
            <a:pPr marL="176525" indent="-176525">
              <a:buClr>
                <a:schemeClr val="dk1"/>
              </a:buClr>
              <a:buSzPts val="1200"/>
              <a:buFont typeface="Calibri"/>
              <a:buChar char="-"/>
            </a:pPr>
            <a:r>
              <a:rPr lang="en-US" dirty="0"/>
              <a:t>80 years post-settlement, landscape looked like the moon.</a:t>
            </a:r>
          </a:p>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3</a:t>
            </a:fld>
            <a:endParaRPr lang="en-US"/>
          </a:p>
        </p:txBody>
      </p:sp>
    </p:spTree>
    <p:extLst>
      <p:ext uri="{BB962C8B-B14F-4D97-AF65-F5344CB8AC3E}">
        <p14:creationId xmlns:p14="http://schemas.microsoft.com/office/powerpoint/2010/main" val="308060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446088" y="714375"/>
            <a:ext cx="6362700" cy="3578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725374" y="4531407"/>
            <a:ext cx="5802985" cy="4291969"/>
          </a:xfrm>
          <a:prstGeom prst="rect">
            <a:avLst/>
          </a:prstGeom>
          <a:noFill/>
          <a:ln>
            <a:noFill/>
          </a:ln>
        </p:spPr>
        <p:txBody>
          <a:bodyPr spcFirstLastPara="1" wrap="square" lIns="94133" tIns="47066" rIns="94133" bIns="47066" anchor="t" anchorCtr="0">
            <a:normAutofit/>
          </a:bodyPr>
          <a:lstStyle/>
          <a:p>
            <a:pPr>
              <a:buClr>
                <a:schemeClr val="dk1"/>
              </a:buClr>
              <a:buSzPts val="1200"/>
            </a:pPr>
            <a:r>
              <a:rPr lang="en-US" dirty="0"/>
              <a:t>(Animations)</a:t>
            </a:r>
          </a:p>
          <a:p>
            <a:pPr marL="176525" indent="-176525">
              <a:buClr>
                <a:schemeClr val="dk1"/>
              </a:buClr>
              <a:buSzPts val="1200"/>
              <a:buFont typeface="Calibri"/>
              <a:buChar char="-"/>
            </a:pPr>
            <a:endParaRPr lang="en-US" dirty="0"/>
          </a:p>
          <a:p>
            <a:pPr marL="176525" indent="-176525">
              <a:buClr>
                <a:schemeClr val="dk1"/>
              </a:buClr>
              <a:buSzPts val="1200"/>
              <a:buFont typeface="Calibri"/>
              <a:buChar char="-"/>
            </a:pPr>
            <a:r>
              <a:rPr lang="en-US" dirty="0"/>
              <a:t>Photo 1 (men in field): Pigeon Creek in Jackson Co WI (1938)</a:t>
            </a:r>
            <a:endParaRPr dirty="0"/>
          </a:p>
          <a:p>
            <a:pPr marL="176525" indent="-176525">
              <a:buClr>
                <a:schemeClr val="dk1"/>
              </a:buClr>
              <a:buSzPts val="1200"/>
              <a:buFont typeface="Calibri"/>
              <a:buChar char="-"/>
            </a:pPr>
            <a:r>
              <a:rPr lang="en-US" dirty="0"/>
              <a:t>Photo 2 (man in gully): Trout Run in Monroe Co (1937)</a:t>
            </a:r>
            <a:endParaRPr dirty="0"/>
          </a:p>
          <a:p>
            <a:pPr marL="176525" indent="-176525">
              <a:buClr>
                <a:schemeClr val="dk1"/>
              </a:buClr>
              <a:buSzPts val="1200"/>
              <a:buFont typeface="Calibri"/>
              <a:buChar char="-"/>
            </a:pPr>
            <a:r>
              <a:rPr lang="en-US" dirty="0"/>
              <a:t>Photo 3 (man on horseback at gully edge): Jackson Co (1938)</a:t>
            </a:r>
            <a:endParaRPr dirty="0"/>
          </a:p>
          <a:p>
            <a:pPr marL="647261" lvl="1" indent="-176524">
              <a:buClr>
                <a:schemeClr val="dk1"/>
              </a:buClr>
              <a:buSzPts val="1200"/>
              <a:buFont typeface="Calibri"/>
              <a:buChar char="-"/>
            </a:pPr>
            <a:r>
              <a:rPr lang="en-US" dirty="0"/>
              <a:t>Gully advanced ¾ mile, ate up 80 acres; road moved 6 times</a:t>
            </a:r>
          </a:p>
          <a:p>
            <a:pPr marL="181740" indent="-176524">
              <a:buClr>
                <a:schemeClr val="dk1"/>
              </a:buClr>
              <a:buSzPts val="1200"/>
              <a:buFont typeface="Calibri"/>
              <a:buChar char="-"/>
            </a:pPr>
            <a:r>
              <a:rPr lang="en-US" dirty="0"/>
              <a:t>Photo 4 – sediment deposition</a:t>
            </a:r>
          </a:p>
          <a:p>
            <a:pPr marL="5215">
              <a:buClr>
                <a:schemeClr val="dk1"/>
              </a:buClr>
              <a:buSzPts val="1200"/>
            </a:pPr>
            <a:endParaRPr dirty="0"/>
          </a:p>
          <a:p>
            <a:pPr marL="176525" indent="-176525">
              <a:buClr>
                <a:schemeClr val="dk1"/>
              </a:buClr>
              <a:buSzPts val="1200"/>
              <a:buFont typeface="Calibri"/>
              <a:buChar char="-"/>
            </a:pPr>
            <a:r>
              <a:rPr lang="en-US" dirty="0"/>
              <a:t>Erosion wasn’t just a farm issue, it was an issue that affected public and community health, infrastructure, and local economies. </a:t>
            </a:r>
            <a:endParaRPr dirty="0"/>
          </a:p>
          <a:p>
            <a:endParaRPr dirty="0"/>
          </a:p>
        </p:txBody>
      </p:sp>
      <p:sp>
        <p:nvSpPr>
          <p:cNvPr id="229" name="Google Shape;229;p5:notes"/>
          <p:cNvSpPr txBox="1">
            <a:spLocks noGrp="1"/>
          </p:cNvSpPr>
          <p:nvPr>
            <p:ph type="sldNum" idx="12"/>
          </p:nvPr>
        </p:nvSpPr>
        <p:spPr>
          <a:xfrm>
            <a:off x="4108771" y="9059554"/>
            <a:ext cx="3143283" cy="477248"/>
          </a:xfrm>
          <a:prstGeom prst="rect">
            <a:avLst/>
          </a:prstGeom>
          <a:noFill/>
          <a:ln>
            <a:noFill/>
          </a:ln>
        </p:spPr>
        <p:txBody>
          <a:bodyPr spcFirstLastPara="1" wrap="square" lIns="94133" tIns="47066" rIns="94133" bIns="47066" anchor="b" anchorCtr="0">
            <a:noAutofit/>
          </a:bodyPr>
          <a:lstStyle/>
          <a:p>
            <a:fld id="{00000000-1234-1234-1234-123412341234}" type="slidenum">
              <a:rPr lang="en-US"/>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a:t>
            </a:r>
            <a:r>
              <a:rPr lang="en-US" dirty="0" err="1"/>
              <a:t>han</a:t>
            </a:r>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a:t>
            </a:fld>
            <a:endParaRPr lang="en-US"/>
          </a:p>
        </p:txBody>
      </p:sp>
    </p:spTree>
    <p:extLst>
      <p:ext uri="{BB962C8B-B14F-4D97-AF65-F5344CB8AC3E}">
        <p14:creationId xmlns:p14="http://schemas.microsoft.com/office/powerpoint/2010/main" val="163467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6</a:t>
            </a:fld>
            <a:endParaRPr lang="en-US"/>
          </a:p>
        </p:txBody>
      </p:sp>
    </p:spTree>
    <p:extLst>
      <p:ext uri="{BB962C8B-B14F-4D97-AF65-F5344CB8AC3E}">
        <p14:creationId xmlns:p14="http://schemas.microsoft.com/office/powerpoint/2010/main" val="371058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a:spLocks noGrp="1" noRot="1" noChangeAspect="1"/>
          </p:cNvSpPr>
          <p:nvPr>
            <p:ph type="sldImg" idx="2"/>
          </p:nvPr>
        </p:nvSpPr>
        <p:spPr>
          <a:xfrm>
            <a:off x="446088" y="714375"/>
            <a:ext cx="6362700" cy="3578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6:notes"/>
          <p:cNvSpPr txBox="1">
            <a:spLocks noGrp="1"/>
          </p:cNvSpPr>
          <p:nvPr>
            <p:ph type="body" idx="1"/>
          </p:nvPr>
        </p:nvSpPr>
        <p:spPr>
          <a:xfrm>
            <a:off x="725374" y="4531407"/>
            <a:ext cx="5802985" cy="4291969"/>
          </a:xfrm>
          <a:prstGeom prst="rect">
            <a:avLst/>
          </a:prstGeom>
          <a:noFill/>
          <a:ln>
            <a:noFill/>
          </a:ln>
        </p:spPr>
        <p:txBody>
          <a:bodyPr spcFirstLastPara="1" wrap="square" lIns="94133" tIns="47066" rIns="94133" bIns="47066" anchor="t" anchorCtr="0">
            <a:normAutofit lnSpcReduction="10000"/>
          </a:bodyPr>
          <a:lstStyle/>
          <a:p>
            <a:pPr marL="176525" indent="-176525">
              <a:buClr>
                <a:schemeClr val="dk1"/>
              </a:buClr>
              <a:buSzPts val="1200"/>
              <a:buFont typeface="Calibri"/>
              <a:buChar char="-"/>
            </a:pPr>
            <a:r>
              <a:rPr lang="en-US" dirty="0"/>
              <a:t>So a generation’s worth of accumulated erosion and runoff issues from farming techniques that displaced a lot of soil (in Wisconsin and across the country) were creating issues, and then were followed by years of drought, and the Dust Bowl. The federal government had to respond, and their response will eventually lead us to where we sit today.</a:t>
            </a:r>
          </a:p>
          <a:p>
            <a:pPr marL="176525" indent="-176525">
              <a:buClr>
                <a:schemeClr val="dk1"/>
              </a:buClr>
              <a:buSzPts val="1200"/>
              <a:buFont typeface="Calibri"/>
              <a:buChar char="-"/>
            </a:pPr>
            <a:endParaRPr lang="en-US" dirty="0"/>
          </a:p>
          <a:p>
            <a:pPr marL="176525" indent="-176525">
              <a:buClr>
                <a:schemeClr val="dk1"/>
              </a:buClr>
              <a:buSzPts val="1200"/>
              <a:buFont typeface="Calibri"/>
              <a:buChar char="-"/>
            </a:pPr>
            <a:r>
              <a:rPr lang="en-US" dirty="0"/>
              <a:t>1933 – erosion issues plaguing WI leads to formation of SES, and as means of public employment. Coon Valley, WI in Vernon Co, WI leads the US on conservation in establishing first watershed project in the country.</a:t>
            </a:r>
            <a:endParaRPr dirty="0"/>
          </a:p>
          <a:p>
            <a:pPr marL="647261" lvl="1" indent="-176524">
              <a:buClr>
                <a:schemeClr val="dk1"/>
              </a:buClr>
              <a:buSzPts val="1200"/>
              <a:buFont typeface="Calibri"/>
              <a:buChar char="-"/>
            </a:pPr>
            <a:r>
              <a:rPr lang="en-US" dirty="0"/>
              <a:t>Revegetated uplands, fenced cattle out of streams, rotated crops, planted along contours</a:t>
            </a:r>
            <a:endParaRPr dirty="0"/>
          </a:p>
          <a:p>
            <a:pPr marL="176525" indent="-176525">
              <a:buClr>
                <a:schemeClr val="dk1"/>
              </a:buClr>
              <a:buSzPts val="1200"/>
              <a:buFont typeface="Calibri"/>
              <a:buChar char="-"/>
            </a:pPr>
            <a:r>
              <a:rPr lang="en-US" dirty="0"/>
              <a:t>1935 - </a:t>
            </a:r>
            <a:r>
              <a:rPr lang="en-US" dirty="0" err="1"/>
              <a:t>Consec</a:t>
            </a:r>
            <a:r>
              <a:rPr lang="en-US" dirty="0"/>
              <a:t> </a:t>
            </a:r>
            <a:r>
              <a:rPr lang="en-US" dirty="0" err="1"/>
              <a:t>yrs</a:t>
            </a:r>
            <a:r>
              <a:rPr lang="en-US" dirty="0"/>
              <a:t> of </a:t>
            </a:r>
            <a:r>
              <a:rPr lang="en-US" dirty="0" err="1"/>
              <a:t>Grt</a:t>
            </a:r>
            <a:r>
              <a:rPr lang="en-US" dirty="0"/>
              <a:t> Plains drought, on top of erosion, results in dust storms, some of which reached as far south as TX and as far east as NY.  </a:t>
            </a:r>
            <a:endParaRPr dirty="0"/>
          </a:p>
          <a:p>
            <a:pPr marL="647261" lvl="1" indent="-176524">
              <a:buClr>
                <a:schemeClr val="dk1"/>
              </a:buClr>
              <a:buSzPts val="1200"/>
              <a:buFont typeface="Calibri"/>
              <a:buChar char="-"/>
            </a:pPr>
            <a:r>
              <a:rPr lang="en-US" dirty="0"/>
              <a:t>HH Bennett, testifies to Congress under blackened sky from dust storm that had traveled from KS. </a:t>
            </a:r>
            <a:endParaRPr dirty="0"/>
          </a:p>
          <a:p>
            <a:pPr marL="647261" lvl="1" indent="-176524">
              <a:buClr>
                <a:schemeClr val="dk1"/>
              </a:buClr>
              <a:buSzPts val="1200"/>
              <a:buFont typeface="Calibri"/>
              <a:buChar char="-"/>
            </a:pPr>
            <a:r>
              <a:rPr lang="en-US" dirty="0"/>
              <a:t>Congress passes legislation declaring soil &amp; water conservation a national policy, creating the Soil Conservation Service (SCS). </a:t>
            </a:r>
            <a:endParaRPr dirty="0"/>
          </a:p>
          <a:p>
            <a:pPr marL="647261" lvl="1" indent="-176524">
              <a:buClr>
                <a:schemeClr val="dk1"/>
              </a:buClr>
              <a:buSzPts val="1200"/>
              <a:buFont typeface="Calibri"/>
              <a:buChar char="-"/>
            </a:pPr>
            <a:r>
              <a:rPr lang="en-US" dirty="0"/>
              <a:t>Leopold begins restoring sand farm in Sauk County</a:t>
            </a:r>
            <a:endParaRPr dirty="0"/>
          </a:p>
          <a:p>
            <a:pPr marL="176525" indent="-176525">
              <a:buClr>
                <a:schemeClr val="dk1"/>
              </a:buClr>
              <a:buSzPts val="1200"/>
              <a:buFont typeface="Calibri"/>
              <a:buChar char="-"/>
            </a:pPr>
            <a:r>
              <a:rPr lang="en-US" dirty="0"/>
              <a:t>1937 – Conservation districts formed to support SCS, and were in every WI county by 1953; WACD formed – 1</a:t>
            </a:r>
            <a:r>
              <a:rPr lang="en-US" baseline="30000" dirty="0"/>
              <a:t>st</a:t>
            </a:r>
            <a:r>
              <a:rPr lang="en-US" dirty="0"/>
              <a:t> early incarnation of WI Land+Water!</a:t>
            </a:r>
            <a:endParaRPr dirty="0"/>
          </a:p>
          <a:p>
            <a:pPr marL="176525" indent="-176525">
              <a:buClr>
                <a:schemeClr val="dk1"/>
              </a:buClr>
              <a:buSzPts val="1200"/>
              <a:buFont typeface="Calibri"/>
              <a:buChar char="-"/>
            </a:pPr>
            <a:r>
              <a:rPr lang="en-US" dirty="0"/>
              <a:t>1982 – formation of LCC – provided conservation apparatus with a direct link to local funding sources, decision-making, employment, and coordination with zoning</a:t>
            </a:r>
            <a:endParaRPr dirty="0"/>
          </a:p>
          <a:p>
            <a:pPr marL="647261" lvl="1" indent="-176524">
              <a:buClr>
                <a:schemeClr val="dk1"/>
              </a:buClr>
              <a:buSzPts val="1200"/>
              <a:buFont typeface="Calibri"/>
              <a:buChar char="-"/>
            </a:pPr>
            <a:r>
              <a:rPr lang="en-US" dirty="0"/>
              <a:t>Another example of WI conservation leadership and innovation. Wisconsin is unique in this case. </a:t>
            </a:r>
            <a:endParaRPr dirty="0"/>
          </a:p>
          <a:p>
            <a:endParaRPr sz="2000" dirty="0"/>
          </a:p>
          <a:p>
            <a:endParaRPr dirty="0"/>
          </a:p>
        </p:txBody>
      </p:sp>
      <p:sp>
        <p:nvSpPr>
          <p:cNvPr id="242" name="Google Shape;242;p6:notes"/>
          <p:cNvSpPr txBox="1">
            <a:spLocks noGrp="1"/>
          </p:cNvSpPr>
          <p:nvPr>
            <p:ph type="sldNum" idx="12"/>
          </p:nvPr>
        </p:nvSpPr>
        <p:spPr>
          <a:xfrm>
            <a:off x="4108771" y="9059554"/>
            <a:ext cx="3143283" cy="477248"/>
          </a:xfrm>
          <a:prstGeom prst="rect">
            <a:avLst/>
          </a:prstGeom>
          <a:noFill/>
          <a:ln>
            <a:noFill/>
          </a:ln>
        </p:spPr>
        <p:txBody>
          <a:bodyPr spcFirstLastPara="1" wrap="square" lIns="94133" tIns="47066" rIns="94133" bIns="47066" anchor="b" anchorCtr="0">
            <a:noAutofit/>
          </a:bodyPr>
          <a:lstStyle/>
          <a:p>
            <a:fld id="{00000000-1234-1234-1234-123412341234}" type="slidenum">
              <a:rPr lang="en-US"/>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25" indent="-176525">
              <a:buClr>
                <a:schemeClr val="dk1"/>
              </a:buClr>
              <a:buSzPts val="1200"/>
              <a:buFont typeface="Calibri"/>
              <a:buChar char="-"/>
            </a:pPr>
            <a:r>
              <a:rPr lang="en-US" dirty="0"/>
              <a:t>Transition to the roles and responsibilities of LWCDs; the foundation for which is Chapter 92, which is our Soil and Water Conservation and Animal Waste Management Law. It contains important information about the authorities, roles, and responsibilities statutorily provided to Land </a:t>
            </a:r>
          </a:p>
          <a:p>
            <a:pPr marL="176525" indent="-176525">
              <a:buClr>
                <a:schemeClr val="dk1"/>
              </a:buClr>
              <a:buSzPts val="1200"/>
              <a:buFont typeface="Calibri"/>
              <a:buChar char="-"/>
            </a:pPr>
            <a:r>
              <a:rPr lang="en-US" dirty="0"/>
              <a:t>In straightforward language, Section 92.02 declares soil erosion and resulting nonpoint source water pollution in the state to be “endangering the health and welfare of the state's citizens, its recreational resources, agricultural productivity and industrial base.” </a:t>
            </a:r>
          </a:p>
          <a:p>
            <a:pPr marL="647261" lvl="1" indent="-176524">
              <a:buClr>
                <a:schemeClr val="dk1"/>
              </a:buClr>
              <a:buSzPts val="1200"/>
              <a:buFont typeface="Calibri"/>
              <a:buChar char="-"/>
            </a:pPr>
            <a:r>
              <a:rPr lang="en-US" dirty="0"/>
              <a:t>It continues on to declare it the policy of the state “to halt and reverse the depletion of the state’s soil resources and pollution of its waters.” These are powerful declarations, and provide strong backing for the shared work of LCCs and LWCDs.</a:t>
            </a:r>
          </a:p>
          <a:p>
            <a:pPr marL="647261" lvl="1" indent="-176524">
              <a:buClr>
                <a:schemeClr val="dk1"/>
              </a:buClr>
              <a:buSzPts val="1200"/>
              <a:buFont typeface="Calibri"/>
              <a:buChar char="-"/>
            </a:pPr>
            <a:r>
              <a:rPr lang="en-US" dirty="0"/>
              <a:t>The statute also contains important soil and water resource management information outside of the scope of LCCs: LWCB, DATCP’S SWRM program</a:t>
            </a:r>
            <a:endParaRPr lang="en-US" u="sng" dirty="0">
              <a:solidFill>
                <a:srgbClr val="FF0000"/>
              </a:solidFill>
            </a:endParaRPr>
          </a:p>
        </p:txBody>
      </p:sp>
      <p:sp>
        <p:nvSpPr>
          <p:cNvPr id="4" name="Slide Number Placeholder 3"/>
          <p:cNvSpPr>
            <a:spLocks noGrp="1"/>
          </p:cNvSpPr>
          <p:nvPr>
            <p:ph type="sldNum" sz="quarter" idx="5"/>
          </p:nvPr>
        </p:nvSpPr>
        <p:spPr/>
        <p:txBody>
          <a:bodyPr/>
          <a:lstStyle/>
          <a:p>
            <a:fld id="{EEB4EE6E-C0DF-4EB1-8875-16F6BF599544}" type="slidenum">
              <a:rPr lang="en-US" smtClean="0"/>
              <a:t>8</a:t>
            </a:fld>
            <a:endParaRPr lang="en-US"/>
          </a:p>
        </p:txBody>
      </p:sp>
    </p:spTree>
    <p:extLst>
      <p:ext uri="{BB962C8B-B14F-4D97-AF65-F5344CB8AC3E}">
        <p14:creationId xmlns:p14="http://schemas.microsoft.com/office/powerpoint/2010/main" val="78256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county responsibilities, but more broad than that. And note who raises their hand at the same time you do—these might be people with whom to compare notes in the future.</a:t>
            </a:r>
          </a:p>
        </p:txBody>
      </p:sp>
      <p:sp>
        <p:nvSpPr>
          <p:cNvPr id="4" name="Slide Number Placeholder 3"/>
          <p:cNvSpPr>
            <a:spLocks noGrp="1"/>
          </p:cNvSpPr>
          <p:nvPr>
            <p:ph type="sldNum" sz="quarter" idx="5"/>
          </p:nvPr>
        </p:nvSpPr>
        <p:spPr/>
        <p:txBody>
          <a:bodyPr/>
          <a:lstStyle/>
          <a:p>
            <a:fld id="{115A580F-E35D-42E1-AF82-E41CC201EA91}" type="slidenum">
              <a:rPr lang="en-US" smtClean="0"/>
              <a:t>9</a:t>
            </a:fld>
            <a:endParaRPr lang="en-US"/>
          </a:p>
        </p:txBody>
      </p:sp>
    </p:spTree>
    <p:extLst>
      <p:ext uri="{BB962C8B-B14F-4D97-AF65-F5344CB8AC3E}">
        <p14:creationId xmlns:p14="http://schemas.microsoft.com/office/powerpoint/2010/main" val="2744630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1" y="2631132"/>
            <a:ext cx="11118272" cy="1662546"/>
          </a:xfrm>
          <a:prstGeom prst="rect">
            <a:avLst/>
          </a:prstGeom>
          <a:solidFill>
            <a:schemeClr val="tx1">
              <a:alpha val="89000"/>
            </a:schemeClr>
          </a:solidFill>
        </p:spPr>
        <p:txBody>
          <a:bodyPr lIns="914400" anchor="ctr" anchorCtr="0"/>
          <a:lstStyle>
            <a:lvl1pPr>
              <a:defRPr sz="6000">
                <a:solidFill>
                  <a:schemeClr val="bg1"/>
                </a:solidFill>
                <a:latin typeface="+mj-lt"/>
              </a:defRPr>
            </a:lvl1pPr>
          </a:lstStyle>
          <a:p>
            <a:r>
              <a:rPr lang="en-US" dirty="0"/>
              <a:t>Presentation Title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hasCustomPrompt="1"/>
          </p:nvPr>
        </p:nvSpPr>
        <p:spPr>
          <a:xfrm>
            <a:off x="838200" y="4593635"/>
            <a:ext cx="6482080" cy="1662546"/>
          </a:xfrm>
          <a:prstGeom prst="rect">
            <a:avLst/>
          </a:prstGeo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br>
              <a:rPr lang="en-US" dirty="0"/>
            </a:br>
            <a:r>
              <a:rPr lang="en-US" dirty="0"/>
              <a:t>Date</a:t>
            </a:r>
            <a:br>
              <a:rPr lang="en-US" dirty="0"/>
            </a:br>
            <a:endParaRPr lang="en-US" dirty="0"/>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A90883-9FA8-417E-B9F8-5C5A0AA8296E}"/>
              </a:ext>
            </a:extLst>
          </p:cNvPr>
          <p:cNvPicPr>
            <a:picLocks noChangeAspect="1"/>
          </p:cNvPicPr>
          <p:nvPr userDrawn="1"/>
        </p:nvPicPr>
        <p:blipFill>
          <a:blip r:embed="rId2"/>
          <a:stretch>
            <a:fillRect/>
          </a:stretch>
        </p:blipFill>
        <p:spPr>
          <a:xfrm>
            <a:off x="7858760" y="5411695"/>
            <a:ext cx="4102612" cy="722405"/>
          </a:xfrm>
          <a:prstGeom prst="rect">
            <a:avLst/>
          </a:prstGeom>
        </p:spPr>
      </p:pic>
    </p:spTree>
    <p:extLst>
      <p:ext uri="{BB962C8B-B14F-4D97-AF65-F5344CB8AC3E}">
        <p14:creationId xmlns:p14="http://schemas.microsoft.com/office/powerpoint/2010/main" val="2871992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69706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1932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986452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2B32-6166-4227-8BB7-81D0252EA588}"/>
              </a:ext>
            </a:extLst>
          </p:cNvPr>
          <p:cNvSpPr>
            <a:spLocks noGrp="1"/>
          </p:cNvSpPr>
          <p:nvPr>
            <p:ph type="title"/>
          </p:nvPr>
        </p:nvSpPr>
        <p:spPr>
          <a:xfrm>
            <a:off x="800100" y="721010"/>
            <a:ext cx="10515600" cy="1325563"/>
          </a:xfrm>
          <a:prstGeom prst="rect">
            <a:avLst/>
          </a:prstGeo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B9C2BB2-1A38-4AB6-AEB8-0CE0A625A288}"/>
              </a:ext>
            </a:extLst>
          </p:cNvPr>
          <p:cNvSpPr>
            <a:spLocks noGrp="1"/>
          </p:cNvSpPr>
          <p:nvPr>
            <p:ph type="dt" sz="half" idx="10"/>
          </p:nvPr>
        </p:nvSpPr>
        <p:spPr/>
        <p:txBody>
          <a:bodyPr/>
          <a:lstStyle/>
          <a:p>
            <a:r>
              <a:rPr lang="en-US"/>
              <a:t>2/11/20XX</a:t>
            </a:r>
            <a:endParaRPr lang="en-US" dirty="0"/>
          </a:p>
        </p:txBody>
      </p:sp>
      <p:sp>
        <p:nvSpPr>
          <p:cNvPr id="4" name="Footer Placeholder 3">
            <a:extLst>
              <a:ext uri="{FF2B5EF4-FFF2-40B4-BE49-F238E27FC236}">
                <a16:creationId xmlns:a16="http://schemas.microsoft.com/office/drawing/2014/main" id="{417B020C-ABB1-4801-8987-ACD27361AA06}"/>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D9BC532-EF47-4FB6-A81F-A6764264050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
        <p:nvSpPr>
          <p:cNvPr id="6" name="Content Placeholder 10">
            <a:extLst>
              <a:ext uri="{FF2B5EF4-FFF2-40B4-BE49-F238E27FC236}">
                <a16:creationId xmlns:a16="http://schemas.microsoft.com/office/drawing/2014/main" id="{779BC2DF-1E28-48CF-B3F2-231A1343A2C8}"/>
              </a:ext>
            </a:extLst>
          </p:cNvPr>
          <p:cNvSpPr>
            <a:spLocks noGrp="1"/>
          </p:cNvSpPr>
          <p:nvPr>
            <p:ph idx="1" hasCustomPrompt="1"/>
          </p:nvPr>
        </p:nvSpPr>
        <p:spPr>
          <a:xfrm>
            <a:off x="800100" y="2190496"/>
            <a:ext cx="5094673" cy="3273552"/>
          </a:xfrm>
          <a:prstGeom prst="rect">
            <a:avLst/>
          </a:prstGeom>
        </p:spPr>
        <p:txBody>
          <a:bodyPr>
            <a:normAutofit/>
          </a:bodyPr>
          <a:lstStyle>
            <a:lvl1pPr marL="0" indent="0">
              <a:lnSpc>
                <a:spcPct val="100000"/>
              </a:lnSpc>
              <a:buNone/>
              <a:defRPr sz="1800"/>
            </a:lvl1pPr>
          </a:lstStyle>
          <a:p>
            <a:r>
              <a:rPr lang="en-US" dirty="0"/>
              <a:t>Insert text here</a:t>
            </a:r>
          </a:p>
        </p:txBody>
      </p:sp>
    </p:spTree>
    <p:extLst>
      <p:ext uri="{BB962C8B-B14F-4D97-AF65-F5344CB8AC3E}">
        <p14:creationId xmlns:p14="http://schemas.microsoft.com/office/powerpoint/2010/main" val="427537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2270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1" y="2631132"/>
            <a:ext cx="11118272" cy="1662546"/>
          </a:xfrm>
          <a:prstGeom prst="rect">
            <a:avLst/>
          </a:prstGeom>
          <a:solidFill>
            <a:schemeClr val="tx1">
              <a:alpha val="89000"/>
            </a:schemeClr>
          </a:solidFill>
        </p:spPr>
        <p:txBody>
          <a:bodyPr lIns="914400" anchor="ctr" anchorCtr="0"/>
          <a:lstStyle>
            <a:lvl1pPr>
              <a:defRPr sz="6000">
                <a:solidFill>
                  <a:schemeClr val="bg1"/>
                </a:solidFill>
                <a:latin typeface="+mj-lt"/>
              </a:defRPr>
            </a:lvl1pPr>
          </a:lstStyle>
          <a:p>
            <a:r>
              <a:rPr lang="en-US" dirty="0"/>
              <a:t>Thank you</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A90883-9FA8-417E-B9F8-5C5A0AA8296E}"/>
              </a:ext>
            </a:extLst>
          </p:cNvPr>
          <p:cNvPicPr>
            <a:picLocks noChangeAspect="1"/>
          </p:cNvPicPr>
          <p:nvPr userDrawn="1"/>
        </p:nvPicPr>
        <p:blipFill>
          <a:blip r:embed="rId2"/>
          <a:stretch>
            <a:fillRect/>
          </a:stretch>
        </p:blipFill>
        <p:spPr>
          <a:xfrm>
            <a:off x="7858760" y="5411695"/>
            <a:ext cx="4102612" cy="722405"/>
          </a:xfrm>
          <a:prstGeom prst="rect">
            <a:avLst/>
          </a:prstGeom>
        </p:spPr>
      </p:pic>
      <p:sp>
        <p:nvSpPr>
          <p:cNvPr id="7" name="Text Placeholder 2">
            <a:extLst>
              <a:ext uri="{FF2B5EF4-FFF2-40B4-BE49-F238E27FC236}">
                <a16:creationId xmlns:a16="http://schemas.microsoft.com/office/drawing/2014/main" id="{A91382B4-2AC4-4633-A7ED-5964FA31D575}"/>
              </a:ext>
            </a:extLst>
          </p:cNvPr>
          <p:cNvSpPr>
            <a:spLocks noGrp="1"/>
          </p:cNvSpPr>
          <p:nvPr>
            <p:ph type="body" idx="1" hasCustomPrompt="1"/>
          </p:nvPr>
        </p:nvSpPr>
        <p:spPr>
          <a:xfrm>
            <a:off x="838200" y="4593635"/>
            <a:ext cx="6482080" cy="1662546"/>
          </a:xfrm>
          <a:prstGeom prst="rect">
            <a:avLst/>
          </a:prstGeo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Any closing remarks can go here</a:t>
            </a:r>
          </a:p>
          <a:p>
            <a:pPr lvl="0"/>
            <a:r>
              <a:rPr lang="en-US" dirty="0"/>
              <a:t>Contact</a:t>
            </a:r>
          </a:p>
          <a:p>
            <a:pPr lvl="0"/>
            <a:r>
              <a:rPr lang="en-US" dirty="0"/>
              <a:t>Email | wisconsinlandwater.org</a:t>
            </a:r>
            <a:br>
              <a:rPr lang="en-US" dirty="0"/>
            </a:br>
            <a:endParaRPr lang="en-US" dirty="0"/>
          </a:p>
        </p:txBody>
      </p:sp>
    </p:spTree>
    <p:extLst>
      <p:ext uri="{BB962C8B-B14F-4D97-AF65-F5344CB8AC3E}">
        <p14:creationId xmlns:p14="http://schemas.microsoft.com/office/powerpoint/2010/main" val="2867783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27"/>
        <p:cNvGrpSpPr/>
        <p:nvPr/>
      </p:nvGrpSpPr>
      <p:grpSpPr>
        <a:xfrm>
          <a:off x="0" y="0"/>
          <a:ext cx="0" cy="0"/>
          <a:chOff x="0" y="0"/>
          <a:chExt cx="0" cy="0"/>
        </a:xfrm>
      </p:grpSpPr>
      <p:sp>
        <p:nvSpPr>
          <p:cNvPr id="128" name="Google Shape;128;p27"/>
          <p:cNvSpPr/>
          <p:nvPr/>
        </p:nvSpPr>
        <p:spPr>
          <a:xfrm>
            <a:off x="3177"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7"/>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7"/>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7"/>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7"/>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273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3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13464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125120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lvl1pPr>
              <a:defRPr sz="1200"/>
            </a:lvl1pPr>
          </a:lstStyle>
          <a:p>
            <a:fld id="{0303F77D-1BEF-481A-B8C1-15974ED46EB7}" type="slidenum">
              <a:rPr lang="en-US" smtClean="0"/>
              <a:pPr/>
              <a:t>‹#›</a:t>
            </a:fld>
            <a:endParaRPr lang="en-US" dirty="0"/>
          </a:p>
        </p:txBody>
      </p:sp>
    </p:spTree>
    <p:extLst>
      <p:ext uri="{BB962C8B-B14F-4D97-AF65-F5344CB8AC3E}">
        <p14:creationId xmlns:p14="http://schemas.microsoft.com/office/powerpoint/2010/main" val="167827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54409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65220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dirty="0"/>
              <a:t>2/11/20XX</a:t>
            </a:r>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latin typeface="Alda OT CEV Light Regular" pitchFamily="50" charset="0"/>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0" r:id="rId14"/>
    <p:sldLayoutId id="2147483685" r:id="rId15"/>
    <p:sldLayoutId id="2147483687" r:id="rId16"/>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29.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mailto:matt@wisconsinlandwater.or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4477D4F-E41D-430D-B0BF-44E497381338}"/>
              </a:ext>
            </a:extLst>
          </p:cNvPr>
          <p:cNvPicPr>
            <a:picLocks noGrp="1" noChangeAspect="1"/>
          </p:cNvPicPr>
          <p:nvPr>
            <p:ph type="pic" sz="quarter" idx="10"/>
          </p:nvPr>
        </p:nvPicPr>
        <p:blipFill>
          <a:blip r:embed="rId3"/>
          <a:stretch>
            <a:fillRect/>
          </a:stretch>
        </p:blipFill>
        <p:spPr>
          <a:xfrm>
            <a:off x="1527" y="0"/>
            <a:ext cx="12188946" cy="2945761"/>
          </a:xfrm>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 y="2631132"/>
            <a:ext cx="11118272" cy="1662546"/>
          </a:xfrm>
          <a:solidFill>
            <a:schemeClr val="tx1">
              <a:alpha val="95000"/>
            </a:schemeClr>
          </a:solidFill>
        </p:spPr>
        <p:txBody>
          <a:bodyPr/>
          <a:lstStyle/>
          <a:p>
            <a:r>
              <a:rPr lang="en-US" sz="4800" dirty="0"/>
              <a:t>Conservation Partnership Training</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38200" y="4593635"/>
            <a:ext cx="9926782" cy="1662546"/>
          </a:xfrm>
        </p:spPr>
        <p:txBody>
          <a:bodyPr vert="horz" lIns="91440" tIns="45720" rIns="91440" bIns="45720" rtlCol="0" anchor="t">
            <a:normAutofit/>
          </a:bodyPr>
          <a:lstStyle/>
          <a:p>
            <a:r>
              <a:rPr lang="en-US" dirty="0"/>
              <a:t>Matt Krueger, Executive Director</a:t>
            </a:r>
          </a:p>
          <a:p>
            <a:r>
              <a:rPr lang="en-US" dirty="0"/>
              <a:t>May 18, 2023</a:t>
            </a:r>
          </a:p>
        </p:txBody>
      </p:sp>
    </p:spTree>
    <p:extLst>
      <p:ext uri="{BB962C8B-B14F-4D97-AF65-F5344CB8AC3E}">
        <p14:creationId xmlns:p14="http://schemas.microsoft.com/office/powerpoint/2010/main" val="344679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sz="3800" dirty="0"/>
              <a:t>CONSERVATION roles &amp; responsibilities</a:t>
            </a:r>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10</a:t>
            </a:fld>
            <a:endParaRPr lang="en-US" dirty="0"/>
          </a:p>
        </p:txBody>
      </p:sp>
      <p:pic>
        <p:nvPicPr>
          <p:cNvPr id="13" name="Google Shape;319;p10">
            <a:extLst>
              <a:ext uri="{FF2B5EF4-FFF2-40B4-BE49-F238E27FC236}">
                <a16:creationId xmlns:a16="http://schemas.microsoft.com/office/drawing/2014/main" id="{122171B2-175C-4EC7-ADE7-9A0148A9BC9C}"/>
              </a:ext>
            </a:extLst>
          </p:cNvPr>
          <p:cNvPicPr preferRelativeResize="0">
            <a:picLocks noChangeAspect="1"/>
          </p:cNvPicPr>
          <p:nvPr/>
        </p:nvPicPr>
        <p:blipFill rotWithShape="1">
          <a:blip r:embed="rId3">
            <a:alphaModFix/>
          </a:blip>
          <a:srcRect/>
          <a:stretch/>
        </p:blipFill>
        <p:spPr>
          <a:xfrm>
            <a:off x="6309145" y="1811493"/>
            <a:ext cx="5082755" cy="3812067"/>
          </a:xfrm>
          <a:prstGeom prst="rect">
            <a:avLst/>
          </a:prstGeom>
          <a:noFill/>
          <a:ln>
            <a:noFill/>
          </a:ln>
        </p:spPr>
      </p:pic>
      <p:sp>
        <p:nvSpPr>
          <p:cNvPr id="17" name="Google Shape;318;p10">
            <a:extLst>
              <a:ext uri="{FF2B5EF4-FFF2-40B4-BE49-F238E27FC236}">
                <a16:creationId xmlns:a16="http://schemas.microsoft.com/office/drawing/2014/main" id="{359165B6-C3F8-42E3-88D8-424E44D6E91E}"/>
              </a:ext>
            </a:extLst>
          </p:cNvPr>
          <p:cNvSpPr txBox="1">
            <a:spLocks/>
          </p:cNvSpPr>
          <p:nvPr/>
        </p:nvSpPr>
        <p:spPr>
          <a:xfrm>
            <a:off x="715383" y="1584960"/>
            <a:ext cx="4855284" cy="4578773"/>
          </a:xfrm>
          <a:prstGeom prst="rect">
            <a:avLst/>
          </a:prstGeom>
          <a:noFill/>
          <a:ln>
            <a:noFill/>
          </a:ln>
        </p:spPr>
        <p:txBody>
          <a:bodyPr spcFirstLastPara="1" wrap="square" lIns="0" tIns="45700" rIns="0" bIns="457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2000"/>
            </a:pPr>
            <a:r>
              <a:rPr lang="en-US" sz="1750" dirty="0"/>
              <a:t>Conservation planning or project design</a:t>
            </a:r>
          </a:p>
          <a:p>
            <a:pPr>
              <a:buSzPts val="2000"/>
            </a:pPr>
            <a:r>
              <a:rPr lang="en-US" sz="1750" dirty="0"/>
              <a:t>Providing technical assistance or cost sharing to landowners/farmers</a:t>
            </a:r>
          </a:p>
          <a:p>
            <a:pPr>
              <a:buSzPts val="2000"/>
            </a:pPr>
            <a:r>
              <a:rPr lang="en-US" sz="1750" dirty="0"/>
              <a:t>Providing information &amp; education services to communities</a:t>
            </a:r>
          </a:p>
          <a:p>
            <a:pPr>
              <a:buSzPts val="2000"/>
            </a:pPr>
            <a:r>
              <a:rPr lang="en-US" sz="1750" dirty="0"/>
              <a:t>Monitoring water quality/quantity (surface &amp; groundwater) </a:t>
            </a:r>
          </a:p>
          <a:p>
            <a:pPr>
              <a:buSzPts val="2000"/>
            </a:pPr>
            <a:r>
              <a:rPr lang="en-US" sz="1750" dirty="0"/>
              <a:t>Administering contracts, permits, programs</a:t>
            </a:r>
          </a:p>
          <a:p>
            <a:pPr>
              <a:buSzPts val="2000"/>
            </a:pPr>
            <a:r>
              <a:rPr lang="en-US" sz="1750" dirty="0"/>
              <a:t>Implementing a county ordinance</a:t>
            </a:r>
          </a:p>
          <a:p>
            <a:pPr>
              <a:buSzPts val="2000"/>
            </a:pPr>
            <a:r>
              <a:rPr lang="en-US" sz="1750" dirty="0"/>
              <a:t>Developing partnerships with fellow counties, interest groups, organizations, agencies, etc. </a:t>
            </a:r>
          </a:p>
        </p:txBody>
      </p:sp>
    </p:spTree>
    <p:extLst>
      <p:ext uri="{BB962C8B-B14F-4D97-AF65-F5344CB8AC3E}">
        <p14:creationId xmlns:p14="http://schemas.microsoft.com/office/powerpoint/2010/main" val="32577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11</a:t>
            </a:fld>
            <a:endParaRPr lang="en-US" dirty="0"/>
          </a:p>
        </p:txBody>
      </p:sp>
      <p:sp>
        <p:nvSpPr>
          <p:cNvPr id="19" name="Title 5">
            <a:extLst>
              <a:ext uri="{FF2B5EF4-FFF2-40B4-BE49-F238E27FC236}">
                <a16:creationId xmlns:a16="http://schemas.microsoft.com/office/drawing/2014/main" id="{6CE3E6FC-21D2-4774-9C07-8EA082002EA3}"/>
              </a:ext>
            </a:extLst>
          </p:cNvPr>
          <p:cNvSpPr>
            <a:spLocks noGrp="1"/>
          </p:cNvSpPr>
          <p:nvPr>
            <p:ph type="title"/>
          </p:nvPr>
        </p:nvSpPr>
        <p:spPr>
          <a:xfrm>
            <a:off x="750093" y="896994"/>
            <a:ext cx="10691813" cy="810192"/>
          </a:xfrm>
        </p:spPr>
        <p:txBody>
          <a:bodyPr/>
          <a:lstStyle/>
          <a:p>
            <a:r>
              <a:rPr lang="en-US" sz="3200" dirty="0"/>
              <a:t>County engagement on conservation topics* </a:t>
            </a:r>
          </a:p>
        </p:txBody>
      </p:sp>
      <p:pic>
        <p:nvPicPr>
          <p:cNvPr id="8" name="Picture 7">
            <a:extLst>
              <a:ext uri="{FF2B5EF4-FFF2-40B4-BE49-F238E27FC236}">
                <a16:creationId xmlns:a16="http://schemas.microsoft.com/office/drawing/2014/main" id="{3354721F-C9A9-4745-AC2C-6A50482CF216}"/>
              </a:ext>
            </a:extLst>
          </p:cNvPr>
          <p:cNvPicPr>
            <a:picLocks noChangeAspect="1"/>
          </p:cNvPicPr>
          <p:nvPr/>
        </p:nvPicPr>
        <p:blipFill rotWithShape="1">
          <a:blip r:embed="rId3"/>
          <a:srcRect t="6156" b="32522"/>
          <a:stretch/>
        </p:blipFill>
        <p:spPr>
          <a:xfrm>
            <a:off x="1483223" y="1706880"/>
            <a:ext cx="9320242" cy="3670267"/>
          </a:xfrm>
          <a:prstGeom prst="rect">
            <a:avLst/>
          </a:prstGeom>
        </p:spPr>
      </p:pic>
      <p:sp>
        <p:nvSpPr>
          <p:cNvPr id="2" name="TextBox 1">
            <a:extLst>
              <a:ext uri="{FF2B5EF4-FFF2-40B4-BE49-F238E27FC236}">
                <a16:creationId xmlns:a16="http://schemas.microsoft.com/office/drawing/2014/main" id="{533AB1F4-7C20-4F6C-BCBA-D92FAC9A06C2}"/>
              </a:ext>
            </a:extLst>
          </p:cNvPr>
          <p:cNvSpPr txBox="1"/>
          <p:nvPr/>
        </p:nvSpPr>
        <p:spPr>
          <a:xfrm>
            <a:off x="750093" y="5743927"/>
            <a:ext cx="10691813" cy="338554"/>
          </a:xfrm>
          <a:prstGeom prst="rect">
            <a:avLst/>
          </a:prstGeom>
          <a:noFill/>
        </p:spPr>
        <p:txBody>
          <a:bodyPr wrap="square" rtlCol="0">
            <a:spAutoFit/>
          </a:bodyPr>
          <a:lstStyle/>
          <a:p>
            <a:r>
              <a:rPr lang="en-US" sz="1600" dirty="0"/>
              <a:t>* 2021 DATCP Report on Soil and Water Conservation </a:t>
            </a:r>
          </a:p>
        </p:txBody>
      </p:sp>
    </p:spTree>
    <p:extLst>
      <p:ext uri="{BB962C8B-B14F-4D97-AF65-F5344CB8AC3E}">
        <p14:creationId xmlns:p14="http://schemas.microsoft.com/office/powerpoint/2010/main" val="301267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227171" cy="3871143"/>
          </a:xfrm>
        </p:spPr>
        <p:txBody>
          <a:bodyPr/>
          <a:lstStyle/>
          <a:p>
            <a:r>
              <a:rPr lang="en-US" dirty="0"/>
              <a:t>WI Land+Water</a:t>
            </a:r>
            <a:br>
              <a:rPr lang="en-US" dirty="0"/>
            </a:br>
            <a:endParaRPr lang="en-US" dirty="0"/>
          </a:p>
        </p:txBody>
      </p:sp>
      <p:sp>
        <p:nvSpPr>
          <p:cNvPr id="3" name="Content Placeholder 2">
            <a:extLst>
              <a:ext uri="{FF2B5EF4-FFF2-40B4-BE49-F238E27FC236}">
                <a16:creationId xmlns:a16="http://schemas.microsoft.com/office/drawing/2014/main" id="{67B3B98E-7C7D-4502-828B-DCB91E0843AB}"/>
              </a:ext>
            </a:extLst>
          </p:cNvPr>
          <p:cNvSpPr>
            <a:spLocks noGrp="1"/>
          </p:cNvSpPr>
          <p:nvPr>
            <p:ph type="subTitle" idx="1"/>
          </p:nvPr>
        </p:nvSpPr>
        <p:spPr>
          <a:xfrm>
            <a:off x="695325" y="1783080"/>
            <a:ext cx="4857857" cy="3676027"/>
          </a:xfrm>
        </p:spPr>
        <p:txBody>
          <a:bodyPr/>
          <a:lstStyle/>
          <a:p>
            <a:pPr marL="228600" indent="-228600">
              <a:lnSpc>
                <a:spcPct val="100000"/>
              </a:lnSpc>
              <a:spcAft>
                <a:spcPts val="200"/>
              </a:spcAft>
              <a:buFont typeface="Arial" panose="020B0604020202020204" pitchFamily="34" charset="0"/>
              <a:buChar char="•"/>
            </a:pPr>
            <a:r>
              <a:rPr lang="en-US" dirty="0"/>
              <a:t>Non-profit, non-partisan 501(c)(3) supporting the efforts of 450 Land Conservation Committee (LCC) members and 380 Land and Water Conservation Dept (LWCD) staff in Wisconsin.</a:t>
            </a:r>
          </a:p>
          <a:p>
            <a:pPr marL="228600" indent="-228600">
              <a:lnSpc>
                <a:spcPct val="100000"/>
              </a:lnSpc>
              <a:spcAft>
                <a:spcPts val="200"/>
              </a:spcAft>
              <a:buFont typeface="Arial" panose="020B0604020202020204" pitchFamily="34" charset="0"/>
              <a:buChar char="•"/>
            </a:pPr>
            <a:r>
              <a:rPr lang="en-US" dirty="0"/>
              <a:t>Established in 1953 to connect 72 county land conservation programs.</a:t>
            </a:r>
          </a:p>
          <a:p>
            <a:pPr marL="914400" lvl="1">
              <a:lnSpc>
                <a:spcPct val="100000"/>
              </a:lnSpc>
              <a:spcAft>
                <a:spcPts val="200"/>
              </a:spcAft>
            </a:pPr>
            <a:r>
              <a:rPr lang="en-US" dirty="0"/>
              <a:t>Merged with WALCE in 2012</a:t>
            </a:r>
          </a:p>
          <a:p>
            <a:pPr marL="228600" indent="-228600">
              <a:lnSpc>
                <a:spcPct val="100000"/>
              </a:lnSpc>
              <a:spcAft>
                <a:spcPts val="200"/>
              </a:spcAft>
              <a:buFont typeface="Arial" panose="020B0604020202020204" pitchFamily="34" charset="0"/>
              <a:buChar char="•"/>
            </a:pPr>
            <a:r>
              <a:rPr lang="en-US" dirty="0"/>
              <a:t>2023: all 72 counties are members</a:t>
            </a:r>
          </a:p>
          <a:p>
            <a:pPr marL="228600" indent="-228600">
              <a:lnSpc>
                <a:spcPct val="100000"/>
              </a:lnSpc>
              <a:spcAft>
                <a:spcPts val="200"/>
              </a:spcAft>
              <a:buFont typeface="Arial" panose="020B0604020202020204" pitchFamily="34" charset="0"/>
              <a:buChar char="•"/>
            </a:pPr>
            <a:r>
              <a:rPr lang="en-US" dirty="0"/>
              <a:t>Professional staff of eight (and one intern) based out of Madison office, work statewide</a:t>
            </a:r>
          </a:p>
          <a:p>
            <a:pPr marL="228600" indent="-228600">
              <a:lnSpc>
                <a:spcPct val="100000"/>
              </a:lnSpc>
              <a:spcAft>
                <a:spcPts val="200"/>
              </a:spcAft>
              <a:buFont typeface="Arial" panose="020B0604020202020204" pitchFamily="34" charset="0"/>
              <a:buChar char="•"/>
            </a:pPr>
            <a:r>
              <a:rPr lang="en-US" dirty="0"/>
              <a:t>Area associations form our structure</a:t>
            </a:r>
          </a:p>
          <a:p>
            <a:endParaRPr lang="en-US" dirty="0"/>
          </a:p>
          <a:p>
            <a:endParaRPr lang="en-US" dirty="0"/>
          </a:p>
          <a:p>
            <a:endParaRPr lang="en-US" sz="1050" dirty="0">
              <a:latin typeface="+mj-lt"/>
            </a:endParaRPr>
          </a:p>
          <a:p>
            <a:endParaRPr lang="en-US" dirty="0"/>
          </a:p>
          <a:p>
            <a:endParaRPr lang="en-US" dirty="0"/>
          </a:p>
        </p:txBody>
      </p:sp>
      <p:pic>
        <p:nvPicPr>
          <p:cNvPr id="8" name="Google Shape;376;p16">
            <a:extLst>
              <a:ext uri="{FF2B5EF4-FFF2-40B4-BE49-F238E27FC236}">
                <a16:creationId xmlns:a16="http://schemas.microsoft.com/office/drawing/2014/main" id="{B865C320-757C-4A27-9500-BC8CF7D402F2}"/>
              </a:ext>
            </a:extLst>
          </p:cNvPr>
          <p:cNvPicPr preferRelativeResize="0"/>
          <p:nvPr/>
        </p:nvPicPr>
        <p:blipFill rotWithShape="1">
          <a:blip r:embed="rId3">
            <a:alphaModFix/>
          </a:blip>
          <a:srcRect l="2999" t="12550" r="3000" b="1806"/>
          <a:stretch/>
        </p:blipFill>
        <p:spPr>
          <a:xfrm>
            <a:off x="6280188" y="609599"/>
            <a:ext cx="5042984" cy="5533293"/>
          </a:xfrm>
          <a:prstGeom prst="rect">
            <a:avLst/>
          </a:prstGeom>
          <a:solidFill>
            <a:schemeClr val="lt1"/>
          </a:solidFill>
          <a:ln>
            <a:noFill/>
          </a:ln>
        </p:spPr>
      </p:pic>
      <p:sp>
        <p:nvSpPr>
          <p:cNvPr id="9" name="Footer Placeholder 2">
            <a:extLst>
              <a:ext uri="{FF2B5EF4-FFF2-40B4-BE49-F238E27FC236}">
                <a16:creationId xmlns:a16="http://schemas.microsoft.com/office/drawing/2014/main" id="{AC28CCD2-6DE9-47A9-8B5F-46A918BBEA11}"/>
              </a:ext>
            </a:extLst>
          </p:cNvPr>
          <p:cNvSpPr txBox="1">
            <a:spLocks/>
          </p:cNvSpPr>
          <p:nvPr/>
        </p:nvSpPr>
        <p:spPr>
          <a:xfrm>
            <a:off x="715383" y="6391519"/>
            <a:ext cx="453972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mj-lt"/>
              </a:rPr>
              <a:t>Conservation Partnership Training</a:t>
            </a:r>
          </a:p>
        </p:txBody>
      </p:sp>
    </p:spTree>
    <p:extLst>
      <p:ext uri="{BB962C8B-B14F-4D97-AF65-F5344CB8AC3E}">
        <p14:creationId xmlns:p14="http://schemas.microsoft.com/office/powerpoint/2010/main" val="94346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dirty="0"/>
              <a:t>leadership</a:t>
            </a:r>
          </a:p>
        </p:txBody>
      </p:sp>
      <p:sp>
        <p:nvSpPr>
          <p:cNvPr id="20" name="Text Placeholder 19">
            <a:extLst>
              <a:ext uri="{FF2B5EF4-FFF2-40B4-BE49-F238E27FC236}">
                <a16:creationId xmlns:a16="http://schemas.microsoft.com/office/drawing/2014/main" id="{C4BE8DA1-F707-4BCC-AE68-BCDD8918113C}"/>
              </a:ext>
            </a:extLst>
          </p:cNvPr>
          <p:cNvSpPr>
            <a:spLocks noGrp="1"/>
          </p:cNvSpPr>
          <p:nvPr>
            <p:ph type="body" sz="quarter" idx="15"/>
          </p:nvPr>
        </p:nvSpPr>
        <p:spPr>
          <a:xfrm>
            <a:off x="800100" y="1765903"/>
            <a:ext cx="9121140" cy="547801"/>
          </a:xfrm>
        </p:spPr>
        <p:txBody>
          <a:bodyPr/>
          <a:lstStyle/>
          <a:p>
            <a:r>
              <a:rPr lang="en-US" dirty="0"/>
              <a:t>Governed by a Regional Board of Directors from Eight Area Associations</a:t>
            </a:r>
          </a:p>
        </p:txBody>
      </p:sp>
      <p:sp>
        <p:nvSpPr>
          <p:cNvPr id="12" name="Content Placeholder 11">
            <a:extLst>
              <a:ext uri="{FF2B5EF4-FFF2-40B4-BE49-F238E27FC236}">
                <a16:creationId xmlns:a16="http://schemas.microsoft.com/office/drawing/2014/main" id="{10320AE5-EA43-4ACD-9065-4368B7CCF126}"/>
              </a:ext>
            </a:extLst>
          </p:cNvPr>
          <p:cNvSpPr>
            <a:spLocks noGrp="1"/>
          </p:cNvSpPr>
          <p:nvPr>
            <p:ph idx="1"/>
          </p:nvPr>
        </p:nvSpPr>
        <p:spPr>
          <a:xfrm>
            <a:off x="800099" y="2551176"/>
            <a:ext cx="5123029" cy="3273552"/>
          </a:xfrm>
        </p:spPr>
        <p:txBody>
          <a:bodyPr>
            <a:normAutofit fontScale="62500" lnSpcReduction="20000"/>
          </a:bodyPr>
          <a:lstStyle/>
          <a:p>
            <a:r>
              <a:rPr lang="en-US" sz="2600" dirty="0"/>
              <a:t>16 Board members, two from each of the 8 areas (1 LCC, 1 LWCD)</a:t>
            </a:r>
          </a:p>
          <a:p>
            <a:r>
              <a:rPr lang="en-US" sz="2600" dirty="0"/>
              <a:t>6 Executive Committee members, 4 officers + 2 at-large members</a:t>
            </a:r>
          </a:p>
          <a:p>
            <a:r>
              <a:rPr lang="en-US" sz="2600" dirty="0"/>
              <a:t>2022-2024 Executive Committee: </a:t>
            </a:r>
          </a:p>
          <a:p>
            <a:pPr lvl="1"/>
            <a:r>
              <a:rPr lang="en-US" sz="2600" dirty="0"/>
              <a:t>Pres./Vice Chair – Bob Micheel, Monroe</a:t>
            </a:r>
          </a:p>
          <a:p>
            <a:pPr lvl="1"/>
            <a:r>
              <a:rPr lang="en-US" sz="2600" dirty="0"/>
              <a:t>Chair/Vice Pres.– Monte Osterman, Racine </a:t>
            </a:r>
          </a:p>
          <a:p>
            <a:pPr lvl="1"/>
            <a:r>
              <a:rPr lang="en-US" sz="2600" dirty="0"/>
              <a:t>Treasurer – Amy Piaget, Dane</a:t>
            </a:r>
          </a:p>
          <a:p>
            <a:pPr lvl="1"/>
            <a:r>
              <a:rPr lang="en-US" sz="2600" dirty="0"/>
              <a:t>Secretary – Carolyn Scholl, Vilas</a:t>
            </a:r>
          </a:p>
          <a:p>
            <a:pPr lvl="1"/>
            <a:r>
              <a:rPr lang="en-US" sz="2600" dirty="0"/>
              <a:t>At-large member – Melissa Luck, Richland</a:t>
            </a:r>
          </a:p>
          <a:p>
            <a:pPr lvl="1"/>
            <a:r>
              <a:rPr lang="en-US" sz="2600" dirty="0"/>
              <a:t>At-large member – Ken Gerhardt, Clark</a:t>
            </a:r>
          </a:p>
          <a:p>
            <a:endParaRPr lang="en-US" dirty="0"/>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13</a:t>
            </a:fld>
            <a:endParaRPr lang="en-US" dirty="0"/>
          </a:p>
        </p:txBody>
      </p:sp>
      <p:pic>
        <p:nvPicPr>
          <p:cNvPr id="9" name="Picture 8">
            <a:extLst>
              <a:ext uri="{FF2B5EF4-FFF2-40B4-BE49-F238E27FC236}">
                <a16:creationId xmlns:a16="http://schemas.microsoft.com/office/drawing/2014/main" id="{7EBF6498-E865-4558-8AE6-2AA7A0AB31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7" t="10805" r="-67"/>
          <a:stretch/>
        </p:blipFill>
        <p:spPr>
          <a:xfrm>
            <a:off x="6435967" y="2496584"/>
            <a:ext cx="4955933" cy="3072833"/>
          </a:xfrm>
          <a:prstGeom prst="rect">
            <a:avLst/>
          </a:prstGeom>
        </p:spPr>
      </p:pic>
    </p:spTree>
    <p:extLst>
      <p:ext uri="{BB962C8B-B14F-4D97-AF65-F5344CB8AC3E}">
        <p14:creationId xmlns:p14="http://schemas.microsoft.com/office/powerpoint/2010/main" val="1910736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84643" y="871759"/>
            <a:ext cx="7011557" cy="911322"/>
          </a:xfrm>
        </p:spPr>
        <p:txBody>
          <a:bodyPr/>
          <a:lstStyle/>
          <a:p>
            <a:r>
              <a:rPr lang="en-US" dirty="0"/>
              <a:t>WI Land+Water Staff</a:t>
            </a:r>
          </a:p>
        </p:txBody>
      </p:sp>
      <p:sp>
        <p:nvSpPr>
          <p:cNvPr id="3" name="Content Placeholder 2">
            <a:extLst>
              <a:ext uri="{FF2B5EF4-FFF2-40B4-BE49-F238E27FC236}">
                <a16:creationId xmlns:a16="http://schemas.microsoft.com/office/drawing/2014/main" id="{67B3B98E-7C7D-4502-828B-DCB91E0843AB}"/>
              </a:ext>
            </a:extLst>
          </p:cNvPr>
          <p:cNvSpPr>
            <a:spLocks noGrp="1"/>
          </p:cNvSpPr>
          <p:nvPr>
            <p:ph type="subTitle" idx="1"/>
          </p:nvPr>
        </p:nvSpPr>
        <p:spPr>
          <a:xfrm>
            <a:off x="695325" y="1554480"/>
            <a:ext cx="8570595" cy="3676027"/>
          </a:xfrm>
        </p:spPr>
        <p:txBody>
          <a:bodyPr/>
          <a:lstStyle/>
          <a:p>
            <a:endParaRPr lang="en-US" sz="800" dirty="0"/>
          </a:p>
          <a:p>
            <a:pPr marL="365759" indent="-228600">
              <a:lnSpc>
                <a:spcPct val="100000"/>
              </a:lnSpc>
              <a:spcBef>
                <a:spcPts val="0"/>
              </a:spcBef>
              <a:buSzPts val="2200"/>
              <a:buFont typeface="Arial" panose="020B0604020202020204" pitchFamily="34" charset="0"/>
              <a:buChar char="•"/>
            </a:pPr>
            <a:r>
              <a:rPr lang="en-US" dirty="0"/>
              <a:t>Represent county conservation members in statewide policy and legislative matters; oversee operations</a:t>
            </a:r>
          </a:p>
          <a:p>
            <a:pPr marL="114300" indent="-228600">
              <a:lnSpc>
                <a:spcPct val="100000"/>
              </a:lnSpc>
              <a:spcBef>
                <a:spcPts val="0"/>
              </a:spcBef>
              <a:buSzPts val="2200"/>
              <a:buFont typeface="Arial" panose="020B0604020202020204" pitchFamily="34" charset="0"/>
              <a:buChar char="•"/>
            </a:pPr>
            <a:endParaRPr lang="en-US" dirty="0"/>
          </a:p>
          <a:p>
            <a:pPr marL="365759" indent="-228600">
              <a:lnSpc>
                <a:spcPct val="100000"/>
              </a:lnSpc>
              <a:spcBef>
                <a:spcPts val="200"/>
              </a:spcBef>
              <a:buSzPts val="2200"/>
              <a:buFont typeface="Arial" panose="020B0604020202020204" pitchFamily="34" charset="0"/>
              <a:buChar char="•"/>
            </a:pPr>
            <a:r>
              <a:rPr lang="en-US" dirty="0"/>
              <a:t>Provide conservation training opportunities that enhance professionalism of conservationists</a:t>
            </a:r>
          </a:p>
          <a:p>
            <a:pPr marL="114300" indent="-228600">
              <a:lnSpc>
                <a:spcPct val="100000"/>
              </a:lnSpc>
              <a:spcBef>
                <a:spcPts val="200"/>
              </a:spcBef>
              <a:buSzPts val="1600"/>
              <a:buFont typeface="Arial" panose="020B0604020202020204" pitchFamily="34" charset="0"/>
              <a:buChar char="•"/>
            </a:pPr>
            <a:endParaRPr lang="en-US" dirty="0"/>
          </a:p>
          <a:p>
            <a:pPr marL="365759" indent="-228600">
              <a:lnSpc>
                <a:spcPct val="100000"/>
              </a:lnSpc>
              <a:spcBef>
                <a:spcPts val="200"/>
              </a:spcBef>
              <a:buSzPts val="2200"/>
              <a:buFont typeface="Arial" panose="020B0604020202020204" pitchFamily="34" charset="0"/>
              <a:buChar char="•"/>
            </a:pPr>
            <a:r>
              <a:rPr lang="en-US" dirty="0"/>
              <a:t>Help counties build resilience against climate impacts</a:t>
            </a:r>
          </a:p>
          <a:p>
            <a:pPr marL="365759" indent="-228600">
              <a:lnSpc>
                <a:spcPct val="100000"/>
              </a:lnSpc>
              <a:spcBef>
                <a:spcPts val="200"/>
              </a:spcBef>
              <a:buSzPts val="1600"/>
              <a:buFont typeface="Arial" panose="020B0604020202020204" pitchFamily="34" charset="0"/>
              <a:buChar char="•"/>
            </a:pPr>
            <a:endParaRPr lang="en-US" dirty="0"/>
          </a:p>
          <a:p>
            <a:pPr marL="365759" indent="-228600">
              <a:lnSpc>
                <a:spcPct val="100000"/>
              </a:lnSpc>
              <a:spcBef>
                <a:spcPts val="200"/>
              </a:spcBef>
              <a:buSzPts val="2200"/>
              <a:buFont typeface="Arial" panose="020B0604020202020204" pitchFamily="34" charset="0"/>
              <a:buChar char="•"/>
            </a:pPr>
            <a:r>
              <a:rPr lang="en-US" dirty="0"/>
              <a:t>Protect soil and water by facilitating development of sound conservation technical standards</a:t>
            </a:r>
          </a:p>
          <a:p>
            <a:pPr marL="114300" indent="-228600">
              <a:lnSpc>
                <a:spcPct val="100000"/>
              </a:lnSpc>
              <a:spcBef>
                <a:spcPts val="200"/>
              </a:spcBef>
              <a:buSzPts val="1600"/>
              <a:buFont typeface="Arial" panose="020B0604020202020204" pitchFamily="34" charset="0"/>
              <a:buChar char="•"/>
            </a:pPr>
            <a:endParaRPr lang="en-US" dirty="0"/>
          </a:p>
          <a:p>
            <a:pPr marL="365759" indent="-228600">
              <a:lnSpc>
                <a:spcPct val="100000"/>
              </a:lnSpc>
              <a:spcBef>
                <a:spcPts val="200"/>
              </a:spcBef>
              <a:buSzPts val="2200"/>
              <a:buFont typeface="Arial" panose="020B0604020202020204" pitchFamily="34" charset="0"/>
              <a:buChar char="•"/>
            </a:pPr>
            <a:r>
              <a:rPr lang="en-US" dirty="0"/>
              <a:t>Increase awareness through conservation success stories</a:t>
            </a:r>
          </a:p>
          <a:p>
            <a:pPr marL="365759" indent="-228600">
              <a:lnSpc>
                <a:spcPct val="100000"/>
              </a:lnSpc>
              <a:spcBef>
                <a:spcPts val="200"/>
              </a:spcBef>
              <a:buSzPts val="1600"/>
              <a:buFont typeface="Arial" panose="020B0604020202020204" pitchFamily="34" charset="0"/>
              <a:buChar char="•"/>
            </a:pPr>
            <a:endParaRPr lang="en-US" dirty="0"/>
          </a:p>
          <a:p>
            <a:pPr marL="365759" indent="-228600">
              <a:lnSpc>
                <a:spcPct val="100000"/>
              </a:lnSpc>
              <a:spcBef>
                <a:spcPts val="200"/>
              </a:spcBef>
              <a:buSzPts val="2200"/>
              <a:buFont typeface="Arial" panose="020B0604020202020204" pitchFamily="34" charset="0"/>
              <a:buChar char="•"/>
            </a:pPr>
            <a:r>
              <a:rPr lang="en-US" dirty="0"/>
              <a:t>Educate youth about conservation</a:t>
            </a:r>
          </a:p>
          <a:p>
            <a:endParaRPr lang="en-US" dirty="0"/>
          </a:p>
          <a:p>
            <a:endParaRPr lang="en-US" dirty="0"/>
          </a:p>
          <a:p>
            <a:endParaRPr lang="en-US" sz="1050" dirty="0">
              <a:latin typeface="+mj-lt"/>
            </a:endParaRPr>
          </a:p>
          <a:p>
            <a:endParaRPr lang="en-US" dirty="0"/>
          </a:p>
          <a:p>
            <a:endParaRPr lang="en-US" dirty="0"/>
          </a:p>
        </p:txBody>
      </p:sp>
      <p:sp>
        <p:nvSpPr>
          <p:cNvPr id="9" name="Footer Placeholder 2">
            <a:extLst>
              <a:ext uri="{FF2B5EF4-FFF2-40B4-BE49-F238E27FC236}">
                <a16:creationId xmlns:a16="http://schemas.microsoft.com/office/drawing/2014/main" id="{AC28CCD2-6DE9-47A9-8B5F-46A918BBEA11}"/>
              </a:ext>
            </a:extLst>
          </p:cNvPr>
          <p:cNvSpPr txBox="1">
            <a:spLocks/>
          </p:cNvSpPr>
          <p:nvPr/>
        </p:nvSpPr>
        <p:spPr>
          <a:xfrm>
            <a:off x="715383" y="6391519"/>
            <a:ext cx="453972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mj-lt"/>
              </a:rPr>
              <a:t>Conservation Partnership Training</a:t>
            </a:r>
          </a:p>
        </p:txBody>
      </p:sp>
      <p:pic>
        <p:nvPicPr>
          <p:cNvPr id="7" name="Google Shape;354;p14">
            <a:extLst>
              <a:ext uri="{FF2B5EF4-FFF2-40B4-BE49-F238E27FC236}">
                <a16:creationId xmlns:a16="http://schemas.microsoft.com/office/drawing/2014/main" id="{21F05774-E246-4299-B8F7-6FA6365D26A7}"/>
              </a:ext>
            </a:extLst>
          </p:cNvPr>
          <p:cNvPicPr preferRelativeResize="0"/>
          <p:nvPr/>
        </p:nvPicPr>
        <p:blipFill rotWithShape="1">
          <a:blip r:embed="rId3">
            <a:alphaModFix/>
          </a:blip>
          <a:srcRect l="13306" t="3900" r="10005" b="19578"/>
          <a:stretch/>
        </p:blipFill>
        <p:spPr>
          <a:xfrm>
            <a:off x="7399930" y="4765815"/>
            <a:ext cx="592539" cy="720870"/>
          </a:xfrm>
          <a:prstGeom prst="rect">
            <a:avLst/>
          </a:prstGeom>
          <a:noFill/>
          <a:ln>
            <a:noFill/>
          </a:ln>
        </p:spPr>
      </p:pic>
      <p:pic>
        <p:nvPicPr>
          <p:cNvPr id="11" name="Google Shape;355;p14">
            <a:extLst>
              <a:ext uri="{FF2B5EF4-FFF2-40B4-BE49-F238E27FC236}">
                <a16:creationId xmlns:a16="http://schemas.microsoft.com/office/drawing/2014/main" id="{74AB979D-2BB3-4804-BBE6-A0ECD48D12F6}"/>
              </a:ext>
            </a:extLst>
          </p:cNvPr>
          <p:cNvPicPr preferRelativeResize="0"/>
          <p:nvPr/>
        </p:nvPicPr>
        <p:blipFill rotWithShape="1">
          <a:blip r:embed="rId4">
            <a:alphaModFix/>
          </a:blip>
          <a:srcRect b="6647"/>
          <a:stretch/>
        </p:blipFill>
        <p:spPr>
          <a:xfrm>
            <a:off x="4963479" y="5279456"/>
            <a:ext cx="559197" cy="798457"/>
          </a:xfrm>
          <a:prstGeom prst="rect">
            <a:avLst/>
          </a:prstGeom>
          <a:noFill/>
          <a:ln>
            <a:noFill/>
          </a:ln>
        </p:spPr>
      </p:pic>
      <p:pic>
        <p:nvPicPr>
          <p:cNvPr id="12" name="Google Shape;356;p14">
            <a:extLst>
              <a:ext uri="{FF2B5EF4-FFF2-40B4-BE49-F238E27FC236}">
                <a16:creationId xmlns:a16="http://schemas.microsoft.com/office/drawing/2014/main" id="{921721D1-CF41-4456-A599-DAFBD1F147A6}"/>
              </a:ext>
            </a:extLst>
          </p:cNvPr>
          <p:cNvPicPr preferRelativeResize="0"/>
          <p:nvPr/>
        </p:nvPicPr>
        <p:blipFill rotWithShape="1">
          <a:blip r:embed="rId5">
            <a:alphaModFix/>
          </a:blip>
          <a:srcRect/>
          <a:stretch/>
        </p:blipFill>
        <p:spPr>
          <a:xfrm>
            <a:off x="8992471" y="1522425"/>
            <a:ext cx="568262" cy="798457"/>
          </a:xfrm>
          <a:prstGeom prst="rect">
            <a:avLst/>
          </a:prstGeom>
          <a:noFill/>
          <a:ln>
            <a:noFill/>
          </a:ln>
        </p:spPr>
      </p:pic>
      <p:pic>
        <p:nvPicPr>
          <p:cNvPr id="13" name="Google Shape;357;p14">
            <a:extLst>
              <a:ext uri="{FF2B5EF4-FFF2-40B4-BE49-F238E27FC236}">
                <a16:creationId xmlns:a16="http://schemas.microsoft.com/office/drawing/2014/main" id="{441DCE0F-7C18-41BC-B3E7-B5FF2405FAA1}"/>
              </a:ext>
            </a:extLst>
          </p:cNvPr>
          <p:cNvPicPr preferRelativeResize="0"/>
          <p:nvPr/>
        </p:nvPicPr>
        <p:blipFill rotWithShape="1">
          <a:blip r:embed="rId6">
            <a:alphaModFix/>
          </a:blip>
          <a:srcRect/>
          <a:stretch/>
        </p:blipFill>
        <p:spPr>
          <a:xfrm>
            <a:off x="6956493" y="3262257"/>
            <a:ext cx="513168" cy="777582"/>
          </a:xfrm>
          <a:prstGeom prst="rect">
            <a:avLst/>
          </a:prstGeom>
          <a:noFill/>
          <a:ln>
            <a:noFill/>
          </a:ln>
        </p:spPr>
      </p:pic>
      <p:pic>
        <p:nvPicPr>
          <p:cNvPr id="14" name="Google Shape;358;p14">
            <a:extLst>
              <a:ext uri="{FF2B5EF4-FFF2-40B4-BE49-F238E27FC236}">
                <a16:creationId xmlns:a16="http://schemas.microsoft.com/office/drawing/2014/main" id="{BA089C7F-5255-4E3C-8311-EC5C9B6CEB30}"/>
              </a:ext>
            </a:extLst>
          </p:cNvPr>
          <p:cNvPicPr preferRelativeResize="0"/>
          <p:nvPr/>
        </p:nvPicPr>
        <p:blipFill rotWithShape="1">
          <a:blip r:embed="rId7">
            <a:alphaModFix/>
          </a:blip>
          <a:srcRect/>
          <a:stretch/>
        </p:blipFill>
        <p:spPr>
          <a:xfrm>
            <a:off x="8584110" y="3755123"/>
            <a:ext cx="592539" cy="798457"/>
          </a:xfrm>
          <a:prstGeom prst="rect">
            <a:avLst/>
          </a:prstGeom>
          <a:noFill/>
          <a:ln>
            <a:noFill/>
          </a:ln>
        </p:spPr>
      </p:pic>
      <p:pic>
        <p:nvPicPr>
          <p:cNvPr id="15" name="Google Shape;360;p14">
            <a:extLst>
              <a:ext uri="{FF2B5EF4-FFF2-40B4-BE49-F238E27FC236}">
                <a16:creationId xmlns:a16="http://schemas.microsoft.com/office/drawing/2014/main" id="{73B48BF8-702C-400E-8153-61C44901F6E3}"/>
              </a:ext>
            </a:extLst>
          </p:cNvPr>
          <p:cNvPicPr preferRelativeResize="0"/>
          <p:nvPr/>
        </p:nvPicPr>
        <p:blipFill rotWithShape="1">
          <a:blip r:embed="rId8">
            <a:alphaModFix/>
          </a:blip>
          <a:srcRect b="3614"/>
          <a:stretch/>
        </p:blipFill>
        <p:spPr>
          <a:xfrm>
            <a:off x="9276602" y="2577770"/>
            <a:ext cx="545428" cy="798457"/>
          </a:xfrm>
          <a:prstGeom prst="rect">
            <a:avLst/>
          </a:prstGeom>
          <a:noFill/>
          <a:ln>
            <a:noFill/>
          </a:ln>
        </p:spPr>
      </p:pic>
      <p:pic>
        <p:nvPicPr>
          <p:cNvPr id="16" name="Picture 15">
            <a:extLst>
              <a:ext uri="{FF2B5EF4-FFF2-40B4-BE49-F238E27FC236}">
                <a16:creationId xmlns:a16="http://schemas.microsoft.com/office/drawing/2014/main" id="{F4DC887E-2579-44BD-A1D3-F5CF37ACA4FC}"/>
              </a:ext>
            </a:extLst>
          </p:cNvPr>
          <p:cNvPicPr>
            <a:picLocks noChangeAspect="1"/>
          </p:cNvPicPr>
          <p:nvPr/>
        </p:nvPicPr>
        <p:blipFill>
          <a:blip r:embed="rId9"/>
          <a:stretch>
            <a:fillRect/>
          </a:stretch>
        </p:blipFill>
        <p:spPr>
          <a:xfrm>
            <a:off x="10604158" y="2577293"/>
            <a:ext cx="619125" cy="798457"/>
          </a:xfrm>
          <a:prstGeom prst="rect">
            <a:avLst/>
          </a:prstGeom>
        </p:spPr>
      </p:pic>
      <p:pic>
        <p:nvPicPr>
          <p:cNvPr id="17" name="Picture 16">
            <a:extLst>
              <a:ext uri="{FF2B5EF4-FFF2-40B4-BE49-F238E27FC236}">
                <a16:creationId xmlns:a16="http://schemas.microsoft.com/office/drawing/2014/main" id="{F2AF542D-A8D7-4224-8842-4A730450FC07}"/>
              </a:ext>
            </a:extLst>
          </p:cNvPr>
          <p:cNvPicPr>
            <a:picLocks noChangeAspect="1"/>
          </p:cNvPicPr>
          <p:nvPr/>
        </p:nvPicPr>
        <p:blipFill>
          <a:blip r:embed="rId10"/>
          <a:stretch>
            <a:fillRect/>
          </a:stretch>
        </p:blipFill>
        <p:spPr>
          <a:xfrm>
            <a:off x="9929723" y="2577292"/>
            <a:ext cx="545428" cy="797616"/>
          </a:xfrm>
          <a:prstGeom prst="rect">
            <a:avLst/>
          </a:prstGeom>
        </p:spPr>
      </p:pic>
      <p:pic>
        <p:nvPicPr>
          <p:cNvPr id="4" name="Picture 3">
            <a:extLst>
              <a:ext uri="{FF2B5EF4-FFF2-40B4-BE49-F238E27FC236}">
                <a16:creationId xmlns:a16="http://schemas.microsoft.com/office/drawing/2014/main" id="{5C293E56-39D9-404D-B76D-CD09B735531E}"/>
              </a:ext>
            </a:extLst>
          </p:cNvPr>
          <p:cNvPicPr>
            <a:picLocks noChangeAspect="1"/>
          </p:cNvPicPr>
          <p:nvPr/>
        </p:nvPicPr>
        <p:blipFill>
          <a:blip r:embed="rId11"/>
          <a:stretch>
            <a:fillRect/>
          </a:stretch>
        </p:blipFill>
        <p:spPr>
          <a:xfrm>
            <a:off x="8166244" y="4808177"/>
            <a:ext cx="685148" cy="685148"/>
          </a:xfrm>
          <a:prstGeom prst="rect">
            <a:avLst/>
          </a:prstGeom>
        </p:spPr>
      </p:pic>
    </p:spTree>
    <p:extLst>
      <p:ext uri="{BB962C8B-B14F-4D97-AF65-F5344CB8AC3E}">
        <p14:creationId xmlns:p14="http://schemas.microsoft.com/office/powerpoint/2010/main" val="338432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dirty="0"/>
              <a:t>Wi land+water committees</a:t>
            </a:r>
          </a:p>
        </p:txBody>
      </p:sp>
      <p:sp>
        <p:nvSpPr>
          <p:cNvPr id="20" name="Text Placeholder 19">
            <a:extLst>
              <a:ext uri="{FF2B5EF4-FFF2-40B4-BE49-F238E27FC236}">
                <a16:creationId xmlns:a16="http://schemas.microsoft.com/office/drawing/2014/main" id="{C4BE8DA1-F707-4BCC-AE68-BCDD8918113C}"/>
              </a:ext>
            </a:extLst>
          </p:cNvPr>
          <p:cNvSpPr>
            <a:spLocks noGrp="1"/>
          </p:cNvSpPr>
          <p:nvPr>
            <p:ph type="body" sz="quarter" idx="15"/>
          </p:nvPr>
        </p:nvSpPr>
        <p:spPr>
          <a:xfrm>
            <a:off x="800100" y="1948783"/>
            <a:ext cx="8221070" cy="547801"/>
          </a:xfrm>
        </p:spPr>
        <p:txBody>
          <a:bodyPr/>
          <a:lstStyle/>
          <a:p>
            <a:r>
              <a:rPr lang="en-US" dirty="0"/>
              <a:t>LWCD/LCC experts, doing important work</a:t>
            </a:r>
          </a:p>
        </p:txBody>
      </p:sp>
      <p:sp>
        <p:nvSpPr>
          <p:cNvPr id="12" name="Content Placeholder 11">
            <a:extLst>
              <a:ext uri="{FF2B5EF4-FFF2-40B4-BE49-F238E27FC236}">
                <a16:creationId xmlns:a16="http://schemas.microsoft.com/office/drawing/2014/main" id="{10320AE5-EA43-4ACD-9065-4368B7CCF126}"/>
              </a:ext>
            </a:extLst>
          </p:cNvPr>
          <p:cNvSpPr>
            <a:spLocks noGrp="1"/>
          </p:cNvSpPr>
          <p:nvPr>
            <p:ph idx="1"/>
          </p:nvPr>
        </p:nvSpPr>
        <p:spPr>
          <a:xfrm>
            <a:off x="800099" y="2551176"/>
            <a:ext cx="5136677" cy="3273552"/>
          </a:xfrm>
        </p:spPr>
        <p:txBody>
          <a:bodyPr>
            <a:normAutofit/>
          </a:bodyPr>
          <a:lstStyle/>
          <a:p>
            <a:r>
              <a:rPr lang="en-US" dirty="0"/>
              <a:t>Great Lakes</a:t>
            </a:r>
          </a:p>
          <a:p>
            <a:r>
              <a:rPr lang="en-US" dirty="0"/>
              <a:t>Legislative/Administrative</a:t>
            </a:r>
          </a:p>
          <a:p>
            <a:r>
              <a:rPr lang="en-US" dirty="0"/>
              <a:t>Mississippi River Basin</a:t>
            </a:r>
          </a:p>
          <a:p>
            <a:r>
              <a:rPr lang="en-US" dirty="0"/>
              <a:t>Professional Improvement</a:t>
            </a:r>
          </a:p>
          <a:p>
            <a:r>
              <a:rPr lang="en-US" dirty="0"/>
              <a:t>Public Outreach</a:t>
            </a:r>
          </a:p>
          <a:p>
            <a:r>
              <a:rPr lang="en-US" dirty="0"/>
              <a:t>Technical </a:t>
            </a:r>
          </a:p>
          <a:p>
            <a:r>
              <a:rPr lang="en-US" dirty="0"/>
              <a:t>Youth Education</a:t>
            </a:r>
          </a:p>
          <a:p>
            <a:r>
              <a:rPr lang="en-US" dirty="0"/>
              <a:t>Health &amp; Conservation Working Group</a:t>
            </a:r>
          </a:p>
          <a:p>
            <a:endParaRPr lang="en-US" dirty="0"/>
          </a:p>
          <a:p>
            <a:endParaRPr lang="en-US" dirty="0"/>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15</a:t>
            </a:fld>
            <a:endParaRPr lang="en-US" dirty="0"/>
          </a:p>
        </p:txBody>
      </p:sp>
      <p:pic>
        <p:nvPicPr>
          <p:cNvPr id="9" name="Content Placeholder 3">
            <a:extLst>
              <a:ext uri="{FF2B5EF4-FFF2-40B4-BE49-F238E27FC236}">
                <a16:creationId xmlns:a16="http://schemas.microsoft.com/office/drawing/2014/main" id="{65A7F637-5E64-4AE9-856A-095E1281BC15}"/>
              </a:ext>
            </a:extLst>
          </p:cNvPr>
          <p:cNvPicPr>
            <a:picLocks noChangeAspect="1"/>
          </p:cNvPicPr>
          <p:nvPr/>
        </p:nvPicPr>
        <p:blipFill rotWithShape="1">
          <a:blip r:embed="rId3"/>
          <a:srcRect l="-633" t="-3791" r="-7328" b="1105"/>
          <a:stretch/>
        </p:blipFill>
        <p:spPr>
          <a:xfrm>
            <a:off x="6308326" y="2551176"/>
            <a:ext cx="4918804" cy="3234355"/>
          </a:xfrm>
          <a:prstGeom prst="rect">
            <a:avLst/>
          </a:prstGeom>
        </p:spPr>
      </p:pic>
    </p:spTree>
    <p:extLst>
      <p:ext uri="{BB962C8B-B14F-4D97-AF65-F5344CB8AC3E}">
        <p14:creationId xmlns:p14="http://schemas.microsoft.com/office/powerpoint/2010/main" val="4212305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dirty="0"/>
              <a:t>Get involved</a:t>
            </a:r>
          </a:p>
        </p:txBody>
      </p:sp>
      <p:sp>
        <p:nvSpPr>
          <p:cNvPr id="20" name="Text Placeholder 19">
            <a:extLst>
              <a:ext uri="{FF2B5EF4-FFF2-40B4-BE49-F238E27FC236}">
                <a16:creationId xmlns:a16="http://schemas.microsoft.com/office/drawing/2014/main" id="{C4BE8DA1-F707-4BCC-AE68-BCDD8918113C}"/>
              </a:ext>
            </a:extLst>
          </p:cNvPr>
          <p:cNvSpPr>
            <a:spLocks noGrp="1"/>
          </p:cNvSpPr>
          <p:nvPr>
            <p:ph type="body" sz="quarter" idx="15"/>
          </p:nvPr>
        </p:nvSpPr>
        <p:spPr>
          <a:xfrm>
            <a:off x="800100" y="1948783"/>
            <a:ext cx="8221070" cy="547801"/>
          </a:xfrm>
        </p:spPr>
        <p:txBody>
          <a:bodyPr/>
          <a:lstStyle/>
          <a:p>
            <a:r>
              <a:rPr lang="en-US" dirty="0"/>
              <a:t>Many opportunities to engage!</a:t>
            </a:r>
          </a:p>
        </p:txBody>
      </p:sp>
      <p:sp>
        <p:nvSpPr>
          <p:cNvPr id="12" name="Content Placeholder 11">
            <a:extLst>
              <a:ext uri="{FF2B5EF4-FFF2-40B4-BE49-F238E27FC236}">
                <a16:creationId xmlns:a16="http://schemas.microsoft.com/office/drawing/2014/main" id="{10320AE5-EA43-4ACD-9065-4368B7CCF126}"/>
              </a:ext>
            </a:extLst>
          </p:cNvPr>
          <p:cNvSpPr>
            <a:spLocks noGrp="1"/>
          </p:cNvSpPr>
          <p:nvPr>
            <p:ph idx="1"/>
          </p:nvPr>
        </p:nvSpPr>
        <p:spPr>
          <a:xfrm>
            <a:off x="800099" y="2551176"/>
            <a:ext cx="5136677" cy="3273552"/>
          </a:xfrm>
        </p:spPr>
        <p:txBody>
          <a:bodyPr>
            <a:normAutofit/>
          </a:bodyPr>
          <a:lstStyle/>
          <a:p>
            <a:r>
              <a:rPr lang="en-US" dirty="0"/>
              <a:t>Learn more about (or join) a committee </a:t>
            </a:r>
          </a:p>
          <a:p>
            <a:r>
              <a:rPr lang="en-US" dirty="0"/>
              <a:t>Participate in local Area Association meetings or summer tours</a:t>
            </a:r>
          </a:p>
          <a:p>
            <a:r>
              <a:rPr lang="en-US" dirty="0"/>
              <a:t>Share a Conservation in Action story</a:t>
            </a:r>
          </a:p>
          <a:p>
            <a:r>
              <a:rPr lang="en-US" dirty="0"/>
              <a:t>Learn about our collective conservation training needs and priorities</a:t>
            </a:r>
          </a:p>
          <a:p>
            <a:r>
              <a:rPr lang="en-US" dirty="0"/>
              <a:t>Attend the WI Land+Water Annual Conference (Mar 6-8, 2024, Green Bay, WI)</a:t>
            </a:r>
          </a:p>
          <a:p>
            <a:endParaRPr lang="en-US" dirty="0"/>
          </a:p>
          <a:p>
            <a:endParaRPr lang="en-US" dirty="0"/>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	</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16</a:t>
            </a:fld>
            <a:endParaRPr lang="en-US" dirty="0"/>
          </a:p>
        </p:txBody>
      </p:sp>
      <p:pic>
        <p:nvPicPr>
          <p:cNvPr id="8" name="Google Shape;394;p18">
            <a:extLst>
              <a:ext uri="{FF2B5EF4-FFF2-40B4-BE49-F238E27FC236}">
                <a16:creationId xmlns:a16="http://schemas.microsoft.com/office/drawing/2014/main" id="{7AC7D013-4E50-4F03-A610-95CA485BD88B}"/>
              </a:ext>
            </a:extLst>
          </p:cNvPr>
          <p:cNvPicPr preferRelativeResize="0"/>
          <p:nvPr/>
        </p:nvPicPr>
        <p:blipFill rotWithShape="1">
          <a:blip r:embed="rId3">
            <a:alphaModFix/>
          </a:blip>
          <a:srcRect l="6001" t="7894" b="12998"/>
          <a:stretch/>
        </p:blipFill>
        <p:spPr>
          <a:xfrm>
            <a:off x="6255226" y="2572605"/>
            <a:ext cx="4471576" cy="2839689"/>
          </a:xfrm>
          <a:prstGeom prst="rect">
            <a:avLst/>
          </a:prstGeom>
          <a:noFill/>
          <a:ln>
            <a:noFill/>
          </a:ln>
        </p:spPr>
      </p:pic>
    </p:spTree>
    <p:extLst>
      <p:ext uri="{BB962C8B-B14F-4D97-AF65-F5344CB8AC3E}">
        <p14:creationId xmlns:p14="http://schemas.microsoft.com/office/powerpoint/2010/main" val="1537454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dirty="0"/>
              <a:t>Get involved – WE MEAN IT!</a:t>
            </a:r>
          </a:p>
        </p:txBody>
      </p:sp>
      <p:sp>
        <p:nvSpPr>
          <p:cNvPr id="20" name="Text Placeholder 19">
            <a:extLst>
              <a:ext uri="{FF2B5EF4-FFF2-40B4-BE49-F238E27FC236}">
                <a16:creationId xmlns:a16="http://schemas.microsoft.com/office/drawing/2014/main" id="{C4BE8DA1-F707-4BCC-AE68-BCDD8918113C}"/>
              </a:ext>
            </a:extLst>
          </p:cNvPr>
          <p:cNvSpPr>
            <a:spLocks noGrp="1"/>
          </p:cNvSpPr>
          <p:nvPr>
            <p:ph type="body" sz="quarter" idx="15"/>
          </p:nvPr>
        </p:nvSpPr>
        <p:spPr>
          <a:xfrm>
            <a:off x="800100" y="1948783"/>
            <a:ext cx="8221070" cy="547801"/>
          </a:xfrm>
        </p:spPr>
        <p:txBody>
          <a:bodyPr/>
          <a:lstStyle/>
          <a:p>
            <a:r>
              <a:rPr lang="en-US" dirty="0"/>
              <a:t>Many opportunities to engage!</a:t>
            </a:r>
          </a:p>
        </p:txBody>
      </p:sp>
      <p:sp>
        <p:nvSpPr>
          <p:cNvPr id="12" name="Content Placeholder 11">
            <a:extLst>
              <a:ext uri="{FF2B5EF4-FFF2-40B4-BE49-F238E27FC236}">
                <a16:creationId xmlns:a16="http://schemas.microsoft.com/office/drawing/2014/main" id="{10320AE5-EA43-4ACD-9065-4368B7CCF126}"/>
              </a:ext>
            </a:extLst>
          </p:cNvPr>
          <p:cNvSpPr>
            <a:spLocks noGrp="1"/>
          </p:cNvSpPr>
          <p:nvPr>
            <p:ph idx="1"/>
          </p:nvPr>
        </p:nvSpPr>
        <p:spPr>
          <a:xfrm>
            <a:off x="800099" y="2551176"/>
            <a:ext cx="10118913" cy="3273552"/>
          </a:xfrm>
        </p:spPr>
        <p:txBody>
          <a:bodyPr>
            <a:normAutofit/>
          </a:bodyPr>
          <a:lstStyle/>
          <a:p>
            <a:r>
              <a:rPr lang="en-US" dirty="0"/>
              <a:t>Learn more about (or join) a committee – TALK TO MATT</a:t>
            </a:r>
          </a:p>
          <a:p>
            <a:r>
              <a:rPr lang="en-US" dirty="0"/>
              <a:t>Participate in local Area Association meetings or summer tours – TALK TO ISABELLE</a:t>
            </a:r>
          </a:p>
          <a:p>
            <a:r>
              <a:rPr lang="en-US" dirty="0"/>
              <a:t>Share a Conservation in Action story – TALK TO MATT</a:t>
            </a:r>
          </a:p>
          <a:p>
            <a:r>
              <a:rPr lang="en-US" dirty="0"/>
              <a:t>Learn about our collective conservation training needs and priorities – TALK TO MICHAEL</a:t>
            </a:r>
          </a:p>
          <a:p>
            <a:r>
              <a:rPr lang="en-US" dirty="0"/>
              <a:t>Attend the WI Land+Water Annual Conference (Mar 6-8, 2024, Green Bay, WI) – TALK TO MICHAEL</a:t>
            </a:r>
          </a:p>
          <a:p>
            <a:endParaRPr lang="en-US" dirty="0"/>
          </a:p>
          <a:p>
            <a:endParaRPr lang="en-US" dirty="0"/>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	</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17</a:t>
            </a:fld>
            <a:endParaRPr lang="en-US" dirty="0"/>
          </a:p>
        </p:txBody>
      </p:sp>
    </p:spTree>
    <p:extLst>
      <p:ext uri="{BB962C8B-B14F-4D97-AF65-F5344CB8AC3E}">
        <p14:creationId xmlns:p14="http://schemas.microsoft.com/office/powerpoint/2010/main" val="107262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0"/>
          <p:cNvPicPr preferRelativeResize="0"/>
          <p:nvPr/>
        </p:nvPicPr>
        <p:blipFill rotWithShape="1">
          <a:blip r:embed="rId3">
            <a:alphaModFix/>
          </a:blip>
          <a:srcRect/>
          <a:stretch/>
        </p:blipFill>
        <p:spPr>
          <a:xfrm>
            <a:off x="2161087" y="1219200"/>
            <a:ext cx="7611563" cy="5054555"/>
          </a:xfrm>
          <a:prstGeom prst="rect">
            <a:avLst/>
          </a:prstGeom>
          <a:noFill/>
          <a:ln>
            <a:noFill/>
          </a:ln>
        </p:spPr>
      </p:pic>
      <p:pic>
        <p:nvPicPr>
          <p:cNvPr id="410" name="Google Shape;410;p20"/>
          <p:cNvPicPr preferRelativeResize="0"/>
          <p:nvPr/>
        </p:nvPicPr>
        <p:blipFill rotWithShape="1">
          <a:blip r:embed="rId4">
            <a:alphaModFix/>
          </a:blip>
          <a:srcRect/>
          <a:stretch/>
        </p:blipFill>
        <p:spPr>
          <a:xfrm>
            <a:off x="2514600" y="1219201"/>
            <a:ext cx="7129962" cy="4797483"/>
          </a:xfrm>
          <a:prstGeom prst="rect">
            <a:avLst/>
          </a:prstGeom>
          <a:noFill/>
          <a:ln>
            <a:noFill/>
          </a:ln>
        </p:spPr>
      </p:pic>
      <p:pic>
        <p:nvPicPr>
          <p:cNvPr id="411" name="Google Shape;411;p20" descr="http://ediblemadison.com/assets/misc/contourfarming_p38_aerial_edit.jpg"/>
          <p:cNvPicPr preferRelativeResize="0"/>
          <p:nvPr/>
        </p:nvPicPr>
        <p:blipFill rotWithShape="1">
          <a:blip r:embed="rId5">
            <a:alphaModFix/>
          </a:blip>
          <a:srcRect/>
          <a:stretch/>
        </p:blipFill>
        <p:spPr>
          <a:xfrm>
            <a:off x="2161088" y="1219200"/>
            <a:ext cx="7611563" cy="5054554"/>
          </a:xfrm>
          <a:prstGeom prst="rect">
            <a:avLst/>
          </a:prstGeom>
          <a:noFill/>
          <a:ln>
            <a:noFill/>
          </a:ln>
        </p:spPr>
      </p:pic>
      <p:sp>
        <p:nvSpPr>
          <p:cNvPr id="412" name="Google Shape;412;p20"/>
          <p:cNvSpPr txBox="1"/>
          <p:nvPr/>
        </p:nvSpPr>
        <p:spPr>
          <a:xfrm>
            <a:off x="2161088" y="533400"/>
            <a:ext cx="4379412" cy="677068"/>
          </a:xfrm>
          <a:prstGeom prst="rect">
            <a:avLst/>
          </a:prstGeom>
          <a:noFill/>
          <a:ln>
            <a:noFill/>
          </a:ln>
        </p:spPr>
        <p:txBody>
          <a:bodyPr spcFirstLastPara="1" wrap="square" lIns="91425" tIns="45700" rIns="91425" bIns="45700" anchor="t" anchorCtr="0">
            <a:spAutoFit/>
          </a:bodyPr>
          <a:lstStyle/>
          <a:p>
            <a:pPr>
              <a:spcBef>
                <a:spcPct val="0"/>
              </a:spcBef>
            </a:pPr>
            <a:r>
              <a:rPr lang="en-US" sz="3800" cap="all" spc="30" dirty="0">
                <a:latin typeface="+mj-lt"/>
                <a:ea typeface="+mj-ea"/>
                <a:cs typeface="+mj-cs"/>
                <a:sym typeface="Arial"/>
              </a:rPr>
              <a:t>From this…</a:t>
            </a:r>
            <a:endParaRPr sz="3800" cap="all" spc="30" dirty="0">
              <a:latin typeface="+mj-lt"/>
              <a:ea typeface="+mj-ea"/>
              <a:cs typeface="+mj-cs"/>
            </a:endParaRPr>
          </a:p>
        </p:txBody>
      </p:sp>
      <p:sp>
        <p:nvSpPr>
          <p:cNvPr id="413" name="Google Shape;413;p20"/>
          <p:cNvSpPr txBox="1"/>
          <p:nvPr/>
        </p:nvSpPr>
        <p:spPr>
          <a:xfrm>
            <a:off x="4254500" y="542132"/>
            <a:ext cx="4237014" cy="677068"/>
          </a:xfrm>
          <a:prstGeom prst="rect">
            <a:avLst/>
          </a:prstGeom>
          <a:noFill/>
          <a:ln>
            <a:noFill/>
          </a:ln>
        </p:spPr>
        <p:txBody>
          <a:bodyPr spcFirstLastPara="1" wrap="square" lIns="91425" tIns="45700" rIns="91425" bIns="45700" anchor="t" anchorCtr="0">
            <a:spAutoFit/>
          </a:bodyPr>
          <a:lstStyle/>
          <a:p>
            <a:pPr algn="ctr"/>
            <a:r>
              <a:rPr lang="en-US" sz="3800" cap="all" spc="30" dirty="0">
                <a:latin typeface="+mj-lt"/>
                <a:ea typeface="+mj-ea"/>
                <a:cs typeface="+mj-cs"/>
                <a:sym typeface="Arial"/>
              </a:rPr>
              <a:t>to this</a:t>
            </a:r>
            <a:r>
              <a:rPr lang="en-US" sz="2800" dirty="0">
                <a:solidFill>
                  <a:schemeClr val="dk1"/>
                </a:solidFill>
                <a:latin typeface="Arial"/>
                <a:ea typeface="Arial"/>
                <a:cs typeface="Arial"/>
                <a:sym typeface="Arial"/>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5660-D3D1-49F2-B854-B6A8D23C0316}"/>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2224891F-85FE-44D0-9A42-9AFB9432465B}"/>
              </a:ext>
            </a:extLst>
          </p:cNvPr>
          <p:cNvSpPr>
            <a:spLocks noGrp="1"/>
          </p:cNvSpPr>
          <p:nvPr>
            <p:ph type="body" idx="1"/>
          </p:nvPr>
        </p:nvSpPr>
        <p:spPr/>
        <p:txBody>
          <a:bodyPr/>
          <a:lstStyle/>
          <a:p>
            <a:r>
              <a:rPr lang="en-US" dirty="0">
                <a:hlinkClick r:id="rId3"/>
              </a:rPr>
              <a:t>matt@wisconsinlandwater.org</a:t>
            </a:r>
            <a:endParaRPr lang="en-US" dirty="0"/>
          </a:p>
          <a:p>
            <a:r>
              <a:rPr lang="en-US" dirty="0"/>
              <a:t>wisconsinlandwater.org</a:t>
            </a:r>
          </a:p>
          <a:p>
            <a:endParaRPr lang="en-US" dirty="0"/>
          </a:p>
        </p:txBody>
      </p:sp>
    </p:spTree>
    <p:extLst>
      <p:ext uri="{BB962C8B-B14F-4D97-AF65-F5344CB8AC3E}">
        <p14:creationId xmlns:p14="http://schemas.microsoft.com/office/powerpoint/2010/main" val="239156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1272986"/>
          </a:xfrm>
        </p:spPr>
        <p:txBody>
          <a:bodyPr/>
          <a:lstStyle/>
          <a:p>
            <a:r>
              <a:rPr lang="en-US" dirty="0"/>
              <a:t>Outline</a:t>
            </a:r>
          </a:p>
        </p:txBody>
      </p:sp>
      <p:pic>
        <p:nvPicPr>
          <p:cNvPr id="17" name="Picture Placeholder 16" descr="Logs Stacked ">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4876799" cy="6858000"/>
          </a:xfrm>
        </p:spPr>
      </p:pic>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5566943" y="2133600"/>
            <a:ext cx="6005933" cy="3774464"/>
          </a:xfrm>
        </p:spPr>
        <p:txBody>
          <a:bodyPr/>
          <a:lstStyle/>
          <a:p>
            <a:pPr marL="342900" indent="-342900">
              <a:buFont typeface="+mj-lt"/>
              <a:buAutoNum type="arabicParenR"/>
            </a:pPr>
            <a:r>
              <a:rPr lang="en-US" dirty="0"/>
              <a:t>Wisconsin’s Modern Conservation History</a:t>
            </a:r>
          </a:p>
          <a:p>
            <a:pPr marL="342900" indent="-342900">
              <a:buFont typeface="+mj-lt"/>
              <a:buAutoNum type="arabicParenR"/>
            </a:pPr>
            <a:r>
              <a:rPr lang="en-US" dirty="0"/>
              <a:t>LWCD Roles &amp; Responsibilities</a:t>
            </a:r>
          </a:p>
          <a:p>
            <a:pPr marL="342900" indent="-342900">
              <a:buFont typeface="+mj-lt"/>
              <a:buAutoNum type="arabicParenR"/>
            </a:pPr>
            <a:r>
              <a:rPr lang="en-US" dirty="0"/>
              <a:t>Get to Know WI Land+Water</a:t>
            </a:r>
          </a:p>
          <a:p>
            <a:endParaRPr lang="en-US" dirty="0"/>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2</a:t>
            </a:fld>
            <a:endParaRPr lang="en-US" dirty="0"/>
          </a:p>
        </p:txBody>
      </p:sp>
    </p:spTree>
    <p:extLst>
      <p:ext uri="{BB962C8B-B14F-4D97-AF65-F5344CB8AC3E}">
        <p14:creationId xmlns:p14="http://schemas.microsoft.com/office/powerpoint/2010/main" val="148202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2D8EB9-86D8-46F2-805C-7BA07DB989B8}"/>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3</a:t>
            </a:fld>
            <a:endParaRPr lang="en-US" dirty="0"/>
          </a:p>
        </p:txBody>
      </p:sp>
      <p:pic>
        <p:nvPicPr>
          <p:cNvPr id="13" name="Google Shape;223;p4">
            <a:extLst>
              <a:ext uri="{FF2B5EF4-FFF2-40B4-BE49-F238E27FC236}">
                <a16:creationId xmlns:a16="http://schemas.microsoft.com/office/drawing/2014/main" id="{8BBE8D86-05EF-4327-98F8-6B69CDC333A3}"/>
              </a:ext>
            </a:extLst>
          </p:cNvPr>
          <p:cNvPicPr preferRelativeResize="0">
            <a:picLocks noChangeAspect="1"/>
          </p:cNvPicPr>
          <p:nvPr/>
        </p:nvPicPr>
        <p:blipFill rotWithShape="1">
          <a:blip r:embed="rId3">
            <a:alphaModFix/>
          </a:blip>
          <a:srcRect/>
          <a:stretch/>
        </p:blipFill>
        <p:spPr>
          <a:xfrm>
            <a:off x="6117518" y="1165421"/>
            <a:ext cx="4765047" cy="3282755"/>
          </a:xfrm>
          <a:prstGeom prst="rect">
            <a:avLst/>
          </a:prstGeom>
          <a:noFill/>
          <a:ln>
            <a:noFill/>
          </a:ln>
        </p:spPr>
      </p:pic>
      <p:pic>
        <p:nvPicPr>
          <p:cNvPr id="14" name="Google Shape;224;p4">
            <a:extLst>
              <a:ext uri="{FF2B5EF4-FFF2-40B4-BE49-F238E27FC236}">
                <a16:creationId xmlns:a16="http://schemas.microsoft.com/office/drawing/2014/main" id="{269E234A-6B5B-4234-A5CC-AA70A2118D90}"/>
              </a:ext>
            </a:extLst>
          </p:cNvPr>
          <p:cNvPicPr preferRelativeResize="0">
            <a:picLocks noChangeAspect="1"/>
          </p:cNvPicPr>
          <p:nvPr/>
        </p:nvPicPr>
        <p:blipFill rotWithShape="1">
          <a:blip r:embed="rId4">
            <a:alphaModFix/>
          </a:blip>
          <a:srcRect/>
          <a:stretch/>
        </p:blipFill>
        <p:spPr>
          <a:xfrm>
            <a:off x="1025636" y="2533706"/>
            <a:ext cx="4869630" cy="3474034"/>
          </a:xfrm>
          <a:prstGeom prst="rect">
            <a:avLst/>
          </a:prstGeom>
          <a:noFill/>
          <a:ln>
            <a:noFill/>
          </a:ln>
        </p:spPr>
      </p:pic>
      <p:sp>
        <p:nvSpPr>
          <p:cNvPr id="15" name="Google Shape;225;p4">
            <a:extLst>
              <a:ext uri="{FF2B5EF4-FFF2-40B4-BE49-F238E27FC236}">
                <a16:creationId xmlns:a16="http://schemas.microsoft.com/office/drawing/2014/main" id="{D28E9538-784F-45FA-B626-0227E68F62E4}"/>
              </a:ext>
            </a:extLst>
          </p:cNvPr>
          <p:cNvSpPr txBox="1"/>
          <p:nvPr/>
        </p:nvSpPr>
        <p:spPr>
          <a:xfrm>
            <a:off x="6923438" y="4738512"/>
            <a:ext cx="3746500" cy="954067"/>
          </a:xfrm>
          <a:prstGeom prst="rect">
            <a:avLst/>
          </a:prstGeom>
          <a:noFill/>
          <a:ln>
            <a:noFill/>
          </a:ln>
        </p:spPr>
        <p:txBody>
          <a:bodyPr spcFirstLastPara="1" wrap="square" lIns="91425" tIns="45700" rIns="91425" bIns="45700" anchor="t" anchorCtr="0">
            <a:spAutoFit/>
          </a:bodyPr>
          <a:lstStyle/>
          <a:p>
            <a:r>
              <a:rPr lang="en-US" sz="2800" dirty="0">
                <a:solidFill>
                  <a:schemeClr val="dk1"/>
                </a:solidFill>
                <a:latin typeface="+mj-lt"/>
                <a:ea typeface="Calibri"/>
                <a:cs typeface="Calibri"/>
                <a:sym typeface="Calibri"/>
              </a:rPr>
              <a:t>Less than a lifetime ago, in SW Wisconsin</a:t>
            </a:r>
            <a:r>
              <a:rPr lang="en-US" sz="2800" dirty="0">
                <a:solidFill>
                  <a:schemeClr val="dk1"/>
                </a:solidFill>
                <a:latin typeface="Calibri"/>
                <a:ea typeface="Calibri"/>
                <a:cs typeface="Calibri"/>
                <a:sym typeface="Calibri"/>
              </a:rPr>
              <a:t>…</a:t>
            </a:r>
            <a:endParaRPr dirty="0"/>
          </a:p>
        </p:txBody>
      </p:sp>
      <p:sp>
        <p:nvSpPr>
          <p:cNvPr id="16" name="Google Shape;225;p4">
            <a:extLst>
              <a:ext uri="{FF2B5EF4-FFF2-40B4-BE49-F238E27FC236}">
                <a16:creationId xmlns:a16="http://schemas.microsoft.com/office/drawing/2014/main" id="{C76F6354-527A-4B44-9A37-8EAB3C17CA4B}"/>
              </a:ext>
            </a:extLst>
          </p:cNvPr>
          <p:cNvSpPr txBox="1"/>
          <p:nvPr/>
        </p:nvSpPr>
        <p:spPr>
          <a:xfrm>
            <a:off x="824902" y="1165421"/>
            <a:ext cx="5070364" cy="1077178"/>
          </a:xfrm>
          <a:prstGeom prst="rect">
            <a:avLst/>
          </a:prstGeom>
          <a:noFill/>
          <a:ln>
            <a:noFill/>
          </a:ln>
        </p:spPr>
        <p:txBody>
          <a:bodyPr spcFirstLastPara="1" wrap="square" lIns="91425" tIns="45700" rIns="91425" bIns="45700" anchor="t" anchorCtr="0">
            <a:spAutoFit/>
          </a:bodyPr>
          <a:lstStyle/>
          <a:p>
            <a:r>
              <a:rPr lang="en-US" sz="3200" dirty="0">
                <a:solidFill>
                  <a:schemeClr val="dk1"/>
                </a:solidFill>
                <a:latin typeface="+mj-lt"/>
                <a:ea typeface="Calibri"/>
                <a:cs typeface="Calibri"/>
                <a:sym typeface="Calibri"/>
              </a:rPr>
              <a:t>WISCONSIN’S MODERN CONSERVATION HISTORY</a:t>
            </a:r>
            <a:endParaRPr sz="3200" dirty="0"/>
          </a:p>
        </p:txBody>
      </p:sp>
    </p:spTree>
    <p:extLst>
      <p:ext uri="{BB962C8B-B14F-4D97-AF65-F5344CB8AC3E}">
        <p14:creationId xmlns:p14="http://schemas.microsoft.com/office/powerpoint/2010/main" val="52023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5"/>
          <p:cNvPicPr preferRelativeResize="0"/>
          <p:nvPr/>
        </p:nvPicPr>
        <p:blipFill rotWithShape="1">
          <a:blip r:embed="rId3">
            <a:alphaModFix/>
          </a:blip>
          <a:srcRect/>
          <a:stretch/>
        </p:blipFill>
        <p:spPr>
          <a:xfrm>
            <a:off x="1598950" y="228600"/>
            <a:ext cx="8991600" cy="5848034"/>
          </a:xfrm>
          <a:prstGeom prst="rect">
            <a:avLst/>
          </a:prstGeom>
          <a:noFill/>
          <a:ln>
            <a:noFill/>
          </a:ln>
        </p:spPr>
      </p:pic>
      <p:pic>
        <p:nvPicPr>
          <p:cNvPr id="232" name="Google Shape;232;p5"/>
          <p:cNvPicPr preferRelativeResize="0"/>
          <p:nvPr/>
        </p:nvPicPr>
        <p:blipFill rotWithShape="1">
          <a:blip r:embed="rId4">
            <a:alphaModFix/>
          </a:blip>
          <a:srcRect/>
          <a:stretch/>
        </p:blipFill>
        <p:spPr>
          <a:xfrm>
            <a:off x="1605196" y="232348"/>
            <a:ext cx="8936791" cy="5844286"/>
          </a:xfrm>
          <a:prstGeom prst="rect">
            <a:avLst/>
          </a:prstGeom>
          <a:noFill/>
          <a:ln>
            <a:noFill/>
          </a:ln>
        </p:spPr>
      </p:pic>
      <p:pic>
        <p:nvPicPr>
          <p:cNvPr id="233" name="Google Shape;233;p5"/>
          <p:cNvPicPr preferRelativeResize="0"/>
          <p:nvPr/>
        </p:nvPicPr>
        <p:blipFill rotWithShape="1">
          <a:blip r:embed="rId5">
            <a:alphaModFix/>
          </a:blip>
          <a:srcRect/>
          <a:stretch/>
        </p:blipFill>
        <p:spPr>
          <a:xfrm>
            <a:off x="1598950" y="228600"/>
            <a:ext cx="8918052" cy="5848034"/>
          </a:xfrm>
          <a:prstGeom prst="rect">
            <a:avLst/>
          </a:prstGeom>
          <a:noFill/>
          <a:ln>
            <a:noFill/>
          </a:ln>
        </p:spPr>
      </p:pic>
      <p:sp>
        <p:nvSpPr>
          <p:cNvPr id="238" name="Google Shape;238;p5"/>
          <p:cNvSpPr/>
          <p:nvPr/>
        </p:nvSpPr>
        <p:spPr>
          <a:xfrm>
            <a:off x="7365014" y="2743200"/>
            <a:ext cx="521686" cy="99060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601812-FA1F-4565-8425-25A9EC15E187}"/>
              </a:ext>
            </a:extLst>
          </p:cNvPr>
          <p:cNvSpPr>
            <a:spLocks noGrp="1"/>
          </p:cNvSpPr>
          <p:nvPr>
            <p:ph type="title"/>
          </p:nvPr>
        </p:nvSpPr>
        <p:spPr>
          <a:xfrm>
            <a:off x="695325" y="888999"/>
            <a:ext cx="10798176" cy="838201"/>
          </a:xfrm>
        </p:spPr>
        <p:txBody>
          <a:bodyPr/>
          <a:lstStyle/>
          <a:p>
            <a:r>
              <a:rPr lang="en-US" dirty="0"/>
              <a:t>Question:</a:t>
            </a:r>
            <a:br>
              <a:rPr lang="en-US" dirty="0"/>
            </a:br>
            <a:br>
              <a:rPr lang="en-US" dirty="0"/>
            </a:br>
            <a:endParaRPr lang="en-US" dirty="0">
              <a:latin typeface="+mn-lt"/>
            </a:endParaRPr>
          </a:p>
        </p:txBody>
      </p:sp>
      <p:sp>
        <p:nvSpPr>
          <p:cNvPr id="5" name="Footer Placeholder 4">
            <a:extLst>
              <a:ext uri="{FF2B5EF4-FFF2-40B4-BE49-F238E27FC236}">
                <a16:creationId xmlns:a16="http://schemas.microsoft.com/office/drawing/2014/main" id="{E90593C7-BFFD-4A33-AB8D-9FD9E011D6AC}"/>
              </a:ext>
            </a:extLst>
          </p:cNvPr>
          <p:cNvSpPr>
            <a:spLocks noGrp="1"/>
          </p:cNvSpPr>
          <p:nvPr>
            <p:ph type="ftr" sz="quarter" idx="11"/>
          </p:nvPr>
        </p:nvSpPr>
        <p:spPr/>
        <p:txBody>
          <a:bodyPr/>
          <a:lstStyle/>
          <a:p>
            <a:r>
              <a:rPr lang="en-US" dirty="0"/>
              <a:t>Conservation Partnership Training</a:t>
            </a:r>
          </a:p>
        </p:txBody>
      </p:sp>
      <p:sp>
        <p:nvSpPr>
          <p:cNvPr id="7" name="Slide Number Placeholder 6">
            <a:extLst>
              <a:ext uri="{FF2B5EF4-FFF2-40B4-BE49-F238E27FC236}">
                <a16:creationId xmlns:a16="http://schemas.microsoft.com/office/drawing/2014/main" id="{C3966EA1-3DC8-402A-BCBD-EAA3C0F14FB7}"/>
              </a:ext>
            </a:extLst>
          </p:cNvPr>
          <p:cNvSpPr>
            <a:spLocks noGrp="1"/>
          </p:cNvSpPr>
          <p:nvPr>
            <p:ph type="sldNum" sz="quarter" idx="12"/>
          </p:nvPr>
        </p:nvSpPr>
        <p:spPr/>
        <p:txBody>
          <a:bodyPr/>
          <a:lstStyle/>
          <a:p>
            <a:fld id="{E30AF5A0-43BB-4336-8627-9123B9144D80}" type="slidenum">
              <a:rPr lang="en-US" smtClean="0"/>
              <a:t>5</a:t>
            </a:fld>
            <a:endParaRPr lang="en-US"/>
          </a:p>
        </p:txBody>
      </p:sp>
      <p:sp>
        <p:nvSpPr>
          <p:cNvPr id="12" name="TextBox 11">
            <a:extLst>
              <a:ext uri="{FF2B5EF4-FFF2-40B4-BE49-F238E27FC236}">
                <a16:creationId xmlns:a16="http://schemas.microsoft.com/office/drawing/2014/main" id="{573C3F43-6DB6-4729-8506-3FB4D0A8BD63}"/>
              </a:ext>
            </a:extLst>
          </p:cNvPr>
          <p:cNvSpPr txBox="1"/>
          <p:nvPr/>
        </p:nvSpPr>
        <p:spPr>
          <a:xfrm>
            <a:off x="715383" y="2099733"/>
            <a:ext cx="10875983" cy="2985433"/>
          </a:xfrm>
          <a:prstGeom prst="rect">
            <a:avLst/>
          </a:prstGeom>
          <a:noFill/>
        </p:spPr>
        <p:txBody>
          <a:bodyPr wrap="square" rtlCol="0">
            <a:spAutoFit/>
          </a:bodyPr>
          <a:lstStyle/>
          <a:p>
            <a:r>
              <a:rPr lang="en-US" sz="3200" dirty="0"/>
              <a:t>If the conservation story of the mid 19</a:t>
            </a:r>
            <a:r>
              <a:rPr lang="en-US" sz="3200" baseline="30000" dirty="0"/>
              <a:t>th</a:t>
            </a:r>
            <a:r>
              <a:rPr lang="en-US" sz="3200" dirty="0"/>
              <a:t> and early 20</a:t>
            </a:r>
            <a:r>
              <a:rPr lang="en-US" sz="3200" baseline="30000" dirty="0"/>
              <a:t>th</a:t>
            </a:r>
            <a:r>
              <a:rPr lang="en-US" sz="3200" dirty="0"/>
              <a:t> centuries is one of soil erosion, what issue or issues will define the story of conservation in our century? What are the challenges you see us facing now, or going forward?</a:t>
            </a:r>
          </a:p>
          <a:p>
            <a:endParaRPr lang="en-US" sz="3200" dirty="0"/>
          </a:p>
          <a:p>
            <a:r>
              <a:rPr lang="en-US" sz="2600" dirty="0"/>
              <a:t>(Please state your name and affiliation when answering)</a:t>
            </a:r>
          </a:p>
        </p:txBody>
      </p:sp>
    </p:spTree>
    <p:extLst>
      <p:ext uri="{BB962C8B-B14F-4D97-AF65-F5344CB8AC3E}">
        <p14:creationId xmlns:p14="http://schemas.microsoft.com/office/powerpoint/2010/main" val="113432493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dirty="0"/>
              <a:t>Conservation challenges</a:t>
            </a:r>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6</a:t>
            </a:fld>
            <a:endParaRPr lang="en-US" dirty="0"/>
          </a:p>
        </p:txBody>
      </p:sp>
      <p:sp>
        <p:nvSpPr>
          <p:cNvPr id="17" name="Google Shape;318;p10">
            <a:extLst>
              <a:ext uri="{FF2B5EF4-FFF2-40B4-BE49-F238E27FC236}">
                <a16:creationId xmlns:a16="http://schemas.microsoft.com/office/drawing/2014/main" id="{359165B6-C3F8-42E3-88D8-424E44D6E91E}"/>
              </a:ext>
            </a:extLst>
          </p:cNvPr>
          <p:cNvSpPr txBox="1">
            <a:spLocks/>
          </p:cNvSpPr>
          <p:nvPr/>
        </p:nvSpPr>
        <p:spPr>
          <a:xfrm>
            <a:off x="715383" y="2039814"/>
            <a:ext cx="4855284" cy="3908547"/>
          </a:xfrm>
          <a:prstGeom prst="rect">
            <a:avLst/>
          </a:prstGeom>
          <a:noFill/>
          <a:ln>
            <a:noFill/>
          </a:ln>
        </p:spPr>
        <p:txBody>
          <a:bodyPr spcFirstLastPara="1" wrap="square" lIns="0" tIns="45700" rIns="0" bIns="457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2000"/>
            </a:pPr>
            <a:r>
              <a:rPr lang="en-US" sz="1750" b="1" dirty="0"/>
              <a:t>CLIMATE CHANGE </a:t>
            </a:r>
            <a:r>
              <a:rPr lang="en-US" sz="1750" dirty="0"/>
              <a:t>– a challenge like we haven’t faced before…or maybe we have?</a:t>
            </a:r>
          </a:p>
          <a:p>
            <a:pPr>
              <a:buSzPts val="2000"/>
            </a:pPr>
            <a:r>
              <a:rPr lang="en-US" sz="1750" b="1" dirty="0"/>
              <a:t>LIMITED RESOURCES </a:t>
            </a:r>
            <a:r>
              <a:rPr lang="en-US" sz="2000" dirty="0"/>
              <a:t>– </a:t>
            </a:r>
            <a:r>
              <a:rPr lang="en-US" sz="1750" dirty="0"/>
              <a:t>both human, and financial</a:t>
            </a:r>
            <a:endParaRPr lang="en-US" sz="1750" b="1" dirty="0"/>
          </a:p>
          <a:p>
            <a:pPr>
              <a:buSzPts val="2000"/>
            </a:pPr>
            <a:r>
              <a:rPr lang="en-US" sz="1750" b="1" dirty="0"/>
              <a:t>POLITICS</a:t>
            </a:r>
            <a:r>
              <a:rPr lang="en-US" sz="1750" dirty="0"/>
              <a:t> – obviously…</a:t>
            </a:r>
          </a:p>
          <a:p>
            <a:pPr>
              <a:buSzPts val="2000"/>
            </a:pPr>
            <a:r>
              <a:rPr lang="en-US" sz="1750" b="1" dirty="0"/>
              <a:t>WATER QUALITY </a:t>
            </a:r>
            <a:r>
              <a:rPr lang="en-US" sz="1750" dirty="0"/>
              <a:t>– increasing number of impaired waters, increasing public consciousness</a:t>
            </a:r>
          </a:p>
          <a:p>
            <a:pPr>
              <a:buSzPts val="2000"/>
            </a:pPr>
            <a:r>
              <a:rPr lang="en-US" sz="1750" b="1" dirty="0"/>
              <a:t>TURNOVER </a:t>
            </a:r>
            <a:r>
              <a:rPr lang="en-US" sz="1750" dirty="0"/>
              <a:t>– shorter staff tenure today than previous generations</a:t>
            </a:r>
          </a:p>
          <a:p>
            <a:pPr>
              <a:buSzPts val="2000"/>
            </a:pPr>
            <a:endParaRPr lang="en-US" sz="1750" dirty="0"/>
          </a:p>
        </p:txBody>
      </p:sp>
      <p:pic>
        <p:nvPicPr>
          <p:cNvPr id="7" name="Picture Placeholder 14" descr="An aerial view of a forest in the snow">
            <a:extLst>
              <a:ext uri="{FF2B5EF4-FFF2-40B4-BE49-F238E27FC236}">
                <a16:creationId xmlns:a16="http://schemas.microsoft.com/office/drawing/2014/main" id="{FF3DDE3D-6869-4D41-8AF5-9870D5C8DD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4339" y="2133003"/>
            <a:ext cx="5182278" cy="3064435"/>
          </a:xfrm>
          <a:prstGeom prst="rect">
            <a:avLst/>
          </a:prstGeom>
        </p:spPr>
      </p:pic>
    </p:spTree>
    <p:extLst>
      <p:ext uri="{BB962C8B-B14F-4D97-AF65-F5344CB8AC3E}">
        <p14:creationId xmlns:p14="http://schemas.microsoft.com/office/powerpoint/2010/main" val="361098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cxnSp>
        <p:nvCxnSpPr>
          <p:cNvPr id="244" name="Google Shape;244;p6"/>
          <p:cNvCxnSpPr/>
          <p:nvPr/>
        </p:nvCxnSpPr>
        <p:spPr>
          <a:xfrm>
            <a:off x="2774315" y="3917273"/>
            <a:ext cx="0" cy="1919532"/>
          </a:xfrm>
          <a:prstGeom prst="straightConnector1">
            <a:avLst/>
          </a:prstGeom>
          <a:noFill/>
          <a:ln w="9525" cap="flat" cmpd="sng">
            <a:solidFill>
              <a:schemeClr val="accent5">
                <a:lumMod val="50000"/>
              </a:schemeClr>
            </a:solidFill>
            <a:prstDash val="solid"/>
            <a:miter lim="800000"/>
            <a:headEnd type="none" w="sm" len="sm"/>
            <a:tailEnd type="none" w="sm" len="sm"/>
          </a:ln>
        </p:spPr>
      </p:cxnSp>
      <p:cxnSp>
        <p:nvCxnSpPr>
          <p:cNvPr id="245" name="Google Shape;245;p6"/>
          <p:cNvCxnSpPr>
            <a:cxnSpLocks/>
          </p:cNvCxnSpPr>
          <p:nvPr/>
        </p:nvCxnSpPr>
        <p:spPr>
          <a:xfrm>
            <a:off x="2636708" y="2809875"/>
            <a:ext cx="73" cy="2787612"/>
          </a:xfrm>
          <a:prstGeom prst="straightConnector1">
            <a:avLst/>
          </a:prstGeom>
          <a:noFill/>
          <a:ln w="9525" cap="flat" cmpd="sng">
            <a:solidFill>
              <a:schemeClr val="accent5">
                <a:lumMod val="50000"/>
              </a:schemeClr>
            </a:solidFill>
            <a:prstDash val="solid"/>
            <a:miter lim="800000"/>
            <a:headEnd type="none" w="sm" len="sm"/>
            <a:tailEnd type="none" w="sm" len="sm"/>
          </a:ln>
        </p:spPr>
      </p:cxnSp>
      <p:sp>
        <p:nvSpPr>
          <p:cNvPr id="246" name="Google Shape;246;p6"/>
          <p:cNvSpPr/>
          <p:nvPr/>
        </p:nvSpPr>
        <p:spPr>
          <a:xfrm>
            <a:off x="1752600" y="5577176"/>
            <a:ext cx="8820326" cy="595025"/>
          </a:xfrm>
          <a:prstGeom prst="roundRect">
            <a:avLst>
              <a:gd name="adj" fmla="val 100000"/>
            </a:avLst>
          </a:prstGeom>
          <a:gradFill>
            <a:gsLst>
              <a:gs pos="0">
                <a:srgbClr val="44546A"/>
              </a:gs>
              <a:gs pos="100000">
                <a:schemeClr val="dk2"/>
              </a:gs>
            </a:gsLst>
            <a:lin ang="5400000" scaled="0"/>
          </a:gradFill>
          <a:ln>
            <a:noFill/>
          </a:ln>
          <a:effectLst>
            <a:reflection stA="50000" endA="300" endPos="55500" dist="50800" dir="5400000" sy="-100000" algn="bl" rotWithShape="0"/>
          </a:effectLst>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247" name="Google Shape;247;p6"/>
          <p:cNvSpPr txBox="1"/>
          <p:nvPr/>
        </p:nvSpPr>
        <p:spPr>
          <a:xfrm>
            <a:off x="2318157" y="5694961"/>
            <a:ext cx="428029" cy="151245"/>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1930</a:t>
            </a:r>
            <a:endParaRPr dirty="0"/>
          </a:p>
        </p:txBody>
      </p:sp>
      <p:cxnSp>
        <p:nvCxnSpPr>
          <p:cNvPr id="248" name="Google Shape;248;p6"/>
          <p:cNvCxnSpPr/>
          <p:nvPr/>
        </p:nvCxnSpPr>
        <p:spPr>
          <a:xfrm>
            <a:off x="3060700"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49" name="Google Shape;249;p6"/>
          <p:cNvSpPr txBox="1"/>
          <p:nvPr/>
        </p:nvSpPr>
        <p:spPr>
          <a:xfrm>
            <a:off x="3124200" y="5694961"/>
            <a:ext cx="457521" cy="151245"/>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1940</a:t>
            </a:r>
            <a:endParaRPr dirty="0"/>
          </a:p>
        </p:txBody>
      </p:sp>
      <p:cxnSp>
        <p:nvCxnSpPr>
          <p:cNvPr id="250" name="Google Shape;250;p6"/>
          <p:cNvCxnSpPr/>
          <p:nvPr/>
        </p:nvCxnSpPr>
        <p:spPr>
          <a:xfrm>
            <a:off x="3840742"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51" name="Google Shape;251;p6"/>
          <p:cNvSpPr txBox="1"/>
          <p:nvPr/>
        </p:nvSpPr>
        <p:spPr>
          <a:xfrm>
            <a:off x="3904243" y="5694961"/>
            <a:ext cx="437744" cy="20097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1950</a:t>
            </a:r>
            <a:endParaRPr dirty="0"/>
          </a:p>
        </p:txBody>
      </p:sp>
      <p:cxnSp>
        <p:nvCxnSpPr>
          <p:cNvPr id="252" name="Google Shape;252;p6"/>
          <p:cNvCxnSpPr/>
          <p:nvPr/>
        </p:nvCxnSpPr>
        <p:spPr>
          <a:xfrm>
            <a:off x="4646786"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53" name="Google Shape;253;p6"/>
          <p:cNvSpPr txBox="1"/>
          <p:nvPr/>
        </p:nvSpPr>
        <p:spPr>
          <a:xfrm>
            <a:off x="4710286" y="5694961"/>
            <a:ext cx="467887" cy="20097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1960</a:t>
            </a:r>
            <a:endParaRPr dirty="0"/>
          </a:p>
        </p:txBody>
      </p:sp>
      <p:cxnSp>
        <p:nvCxnSpPr>
          <p:cNvPr id="254" name="Google Shape;254;p6"/>
          <p:cNvCxnSpPr/>
          <p:nvPr/>
        </p:nvCxnSpPr>
        <p:spPr>
          <a:xfrm>
            <a:off x="5452830"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55" name="Google Shape;255;p6"/>
          <p:cNvSpPr txBox="1"/>
          <p:nvPr/>
        </p:nvSpPr>
        <p:spPr>
          <a:xfrm>
            <a:off x="5516330" y="5694961"/>
            <a:ext cx="404171" cy="18171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1970</a:t>
            </a:r>
            <a:endParaRPr dirty="0"/>
          </a:p>
        </p:txBody>
      </p:sp>
      <p:cxnSp>
        <p:nvCxnSpPr>
          <p:cNvPr id="256" name="Google Shape;256;p6"/>
          <p:cNvCxnSpPr/>
          <p:nvPr/>
        </p:nvCxnSpPr>
        <p:spPr>
          <a:xfrm>
            <a:off x="6232872"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57" name="Google Shape;257;p6"/>
          <p:cNvSpPr txBox="1"/>
          <p:nvPr/>
        </p:nvSpPr>
        <p:spPr>
          <a:xfrm>
            <a:off x="6296373" y="5694961"/>
            <a:ext cx="447157" cy="20097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1980</a:t>
            </a:r>
            <a:endParaRPr dirty="0"/>
          </a:p>
        </p:txBody>
      </p:sp>
      <p:cxnSp>
        <p:nvCxnSpPr>
          <p:cNvPr id="258" name="Google Shape;258;p6"/>
          <p:cNvCxnSpPr/>
          <p:nvPr/>
        </p:nvCxnSpPr>
        <p:spPr>
          <a:xfrm>
            <a:off x="7038916"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59" name="Google Shape;259;p6"/>
          <p:cNvSpPr txBox="1"/>
          <p:nvPr/>
        </p:nvSpPr>
        <p:spPr>
          <a:xfrm>
            <a:off x="7102416" y="5694961"/>
            <a:ext cx="371199" cy="22002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1990</a:t>
            </a:r>
            <a:endParaRPr dirty="0"/>
          </a:p>
        </p:txBody>
      </p:sp>
      <p:cxnSp>
        <p:nvCxnSpPr>
          <p:cNvPr id="260" name="Google Shape;260;p6"/>
          <p:cNvCxnSpPr/>
          <p:nvPr/>
        </p:nvCxnSpPr>
        <p:spPr>
          <a:xfrm>
            <a:off x="7818958"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61" name="Google Shape;261;p6"/>
          <p:cNvSpPr txBox="1"/>
          <p:nvPr/>
        </p:nvSpPr>
        <p:spPr>
          <a:xfrm>
            <a:off x="7882459" y="5694961"/>
            <a:ext cx="366671" cy="18171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2000</a:t>
            </a:r>
            <a:endParaRPr dirty="0"/>
          </a:p>
        </p:txBody>
      </p:sp>
      <p:cxnSp>
        <p:nvCxnSpPr>
          <p:cNvPr id="262" name="Google Shape;262;p6"/>
          <p:cNvCxnSpPr/>
          <p:nvPr/>
        </p:nvCxnSpPr>
        <p:spPr>
          <a:xfrm>
            <a:off x="8625002"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63" name="Google Shape;263;p6"/>
          <p:cNvSpPr txBox="1"/>
          <p:nvPr/>
        </p:nvSpPr>
        <p:spPr>
          <a:xfrm>
            <a:off x="8674268" y="5694961"/>
            <a:ext cx="526875" cy="18171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2010</a:t>
            </a:r>
            <a:endParaRPr dirty="0"/>
          </a:p>
        </p:txBody>
      </p:sp>
      <p:sp>
        <p:nvSpPr>
          <p:cNvPr id="264" name="Google Shape;264;p6"/>
          <p:cNvSpPr txBox="1"/>
          <p:nvPr/>
        </p:nvSpPr>
        <p:spPr>
          <a:xfrm>
            <a:off x="2889007" y="2603799"/>
            <a:ext cx="2601228" cy="646331"/>
          </a:xfrm>
          <a:prstGeom prst="rect">
            <a:avLst/>
          </a:prstGeom>
          <a:noFill/>
          <a:ln>
            <a:noFill/>
          </a:ln>
        </p:spPr>
        <p:txBody>
          <a:bodyPr spcFirstLastPara="1" wrap="square" lIns="0" tIns="0" rIns="0" bIns="0" anchor="ctr" anchorCtr="0">
            <a:spAutoFit/>
          </a:bodyPr>
          <a:lstStyle/>
          <a:p>
            <a:r>
              <a:rPr lang="en-US" sz="1400" dirty="0">
                <a:latin typeface="Arial" panose="020B0604020202020204" pitchFamily="34" charset="0"/>
                <a:ea typeface="Arial"/>
                <a:cs typeface="Arial" panose="020B0604020202020204" pitchFamily="34" charset="0"/>
                <a:sym typeface="Arial"/>
              </a:rPr>
              <a:t>SES replaced by Soil Conservation Service (SCS), the precursor to the USDA-NRCS</a:t>
            </a:r>
            <a:endParaRPr dirty="0">
              <a:latin typeface="Arial" panose="020B0604020202020204" pitchFamily="34" charset="0"/>
              <a:cs typeface="Arial" panose="020B0604020202020204" pitchFamily="34" charset="0"/>
            </a:endParaRPr>
          </a:p>
        </p:txBody>
      </p:sp>
      <p:sp>
        <p:nvSpPr>
          <p:cNvPr id="265" name="Google Shape;265;p6"/>
          <p:cNvSpPr txBox="1"/>
          <p:nvPr/>
        </p:nvSpPr>
        <p:spPr>
          <a:xfrm>
            <a:off x="2873536" y="3293092"/>
            <a:ext cx="958848" cy="246221"/>
          </a:xfrm>
          <a:prstGeom prst="rect">
            <a:avLst/>
          </a:prstGeom>
          <a:noFill/>
          <a:ln>
            <a:noFill/>
          </a:ln>
        </p:spPr>
        <p:txBody>
          <a:bodyPr spcFirstLastPara="1" wrap="square" lIns="0" tIns="0" rIns="0" bIns="0" anchor="ctr" anchorCtr="0">
            <a:spAutoFit/>
          </a:bodyPr>
          <a:lstStyle/>
          <a:p>
            <a:r>
              <a:rPr lang="en-US" sz="1600" dirty="0">
                <a:solidFill>
                  <a:srgbClr val="7F7F7F"/>
                </a:solidFill>
                <a:latin typeface="Calibri"/>
                <a:ea typeface="Calibri"/>
                <a:cs typeface="Calibri"/>
                <a:sym typeface="Calibri"/>
              </a:rPr>
              <a:t>1935</a:t>
            </a:r>
            <a:endParaRPr dirty="0"/>
          </a:p>
        </p:txBody>
      </p:sp>
      <p:sp>
        <p:nvSpPr>
          <p:cNvPr id="266" name="Google Shape;266;p6"/>
          <p:cNvSpPr/>
          <p:nvPr/>
        </p:nvSpPr>
        <p:spPr>
          <a:xfrm rot="-5400000">
            <a:off x="2634036" y="2761865"/>
            <a:ext cx="165100" cy="165100"/>
          </a:xfrm>
          <a:prstGeom prst="flowChartMerge">
            <a:avLst/>
          </a:prstGeom>
          <a:solidFill>
            <a:schemeClr val="accent5">
              <a:lumMod val="50000"/>
            </a:schemeClr>
          </a:solidFill>
          <a:ln w="127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cs typeface="Arial"/>
              <a:sym typeface="Arial"/>
            </a:endParaRPr>
          </a:p>
        </p:txBody>
      </p:sp>
      <p:sp>
        <p:nvSpPr>
          <p:cNvPr id="267" name="Google Shape;267;p6"/>
          <p:cNvSpPr txBox="1"/>
          <p:nvPr/>
        </p:nvSpPr>
        <p:spPr>
          <a:xfrm>
            <a:off x="3027418" y="3800564"/>
            <a:ext cx="2209035" cy="646331"/>
          </a:xfrm>
          <a:prstGeom prst="rect">
            <a:avLst/>
          </a:prstGeom>
          <a:noFill/>
          <a:ln>
            <a:noFill/>
          </a:ln>
        </p:spPr>
        <p:txBody>
          <a:bodyPr spcFirstLastPara="1" wrap="square" lIns="0" tIns="0" rIns="0" bIns="0" anchor="ctr" anchorCtr="0">
            <a:spAutoFit/>
          </a:bodyPr>
          <a:lstStyle/>
          <a:p>
            <a:r>
              <a:rPr lang="en-US" sz="1400" dirty="0">
                <a:latin typeface="Arial"/>
                <a:ea typeface="Arial"/>
                <a:cs typeface="Arial"/>
                <a:sym typeface="Arial"/>
              </a:rPr>
              <a:t>Conservation districts created in 1937 to support SCS</a:t>
            </a:r>
            <a:endParaRPr dirty="0"/>
          </a:p>
        </p:txBody>
      </p:sp>
      <p:sp>
        <p:nvSpPr>
          <p:cNvPr id="268" name="Google Shape;268;p6"/>
          <p:cNvSpPr txBox="1"/>
          <p:nvPr/>
        </p:nvSpPr>
        <p:spPr>
          <a:xfrm>
            <a:off x="2999169" y="4446895"/>
            <a:ext cx="612348" cy="246221"/>
          </a:xfrm>
          <a:prstGeom prst="rect">
            <a:avLst/>
          </a:prstGeom>
          <a:noFill/>
          <a:ln>
            <a:noFill/>
          </a:ln>
        </p:spPr>
        <p:txBody>
          <a:bodyPr spcFirstLastPara="1" wrap="square" lIns="0" tIns="0" rIns="0" bIns="0" anchor="ctr" anchorCtr="0">
            <a:spAutoFit/>
          </a:bodyPr>
          <a:lstStyle/>
          <a:p>
            <a:r>
              <a:rPr lang="en-US" sz="1600" dirty="0">
                <a:solidFill>
                  <a:srgbClr val="7F7F7F"/>
                </a:solidFill>
                <a:latin typeface="Calibri"/>
                <a:ea typeface="Calibri"/>
                <a:cs typeface="Calibri"/>
                <a:sym typeface="Calibri"/>
              </a:rPr>
              <a:t>1937</a:t>
            </a:r>
            <a:endParaRPr dirty="0"/>
          </a:p>
        </p:txBody>
      </p:sp>
      <p:sp>
        <p:nvSpPr>
          <p:cNvPr id="269" name="Google Shape;269;p6"/>
          <p:cNvSpPr/>
          <p:nvPr/>
        </p:nvSpPr>
        <p:spPr>
          <a:xfrm rot="-5400000">
            <a:off x="2776493" y="3889271"/>
            <a:ext cx="165100" cy="165100"/>
          </a:xfrm>
          <a:prstGeom prst="flowChartMerge">
            <a:avLst/>
          </a:prstGeom>
          <a:solidFill>
            <a:schemeClr val="accent5">
              <a:lumMod val="50000"/>
            </a:schemeClr>
          </a:solidFill>
          <a:ln w="127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cs typeface="Arial"/>
              <a:sym typeface="Arial"/>
            </a:endParaRPr>
          </a:p>
        </p:txBody>
      </p:sp>
      <p:sp>
        <p:nvSpPr>
          <p:cNvPr id="270" name="Google Shape;270;p6"/>
          <p:cNvSpPr txBox="1"/>
          <p:nvPr/>
        </p:nvSpPr>
        <p:spPr>
          <a:xfrm>
            <a:off x="4221501" y="4431836"/>
            <a:ext cx="2286020" cy="646331"/>
          </a:xfrm>
          <a:prstGeom prst="rect">
            <a:avLst/>
          </a:prstGeom>
          <a:noFill/>
          <a:ln>
            <a:noFill/>
          </a:ln>
        </p:spPr>
        <p:txBody>
          <a:bodyPr spcFirstLastPara="1" wrap="square" lIns="0" tIns="0" rIns="0" bIns="0" anchor="ctr" anchorCtr="0">
            <a:spAutoFit/>
          </a:bodyPr>
          <a:lstStyle/>
          <a:p>
            <a:pPr marL="0" lvl="1"/>
            <a:r>
              <a:rPr lang="en-US" sz="1400" dirty="0">
                <a:latin typeface="Arial"/>
                <a:ea typeface="Arial"/>
                <a:cs typeface="Arial"/>
                <a:sym typeface="Arial"/>
              </a:rPr>
              <a:t>Conservation districts in every county in Wisconsin; WACD formed</a:t>
            </a:r>
            <a:endParaRPr dirty="0"/>
          </a:p>
        </p:txBody>
      </p:sp>
      <p:cxnSp>
        <p:nvCxnSpPr>
          <p:cNvPr id="271" name="Google Shape;271;p6"/>
          <p:cNvCxnSpPr/>
          <p:nvPr/>
        </p:nvCxnSpPr>
        <p:spPr>
          <a:xfrm>
            <a:off x="2273622" y="564193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cxnSp>
        <p:nvCxnSpPr>
          <p:cNvPr id="272" name="Google Shape;272;p6"/>
          <p:cNvCxnSpPr/>
          <p:nvPr/>
        </p:nvCxnSpPr>
        <p:spPr>
          <a:xfrm>
            <a:off x="9355090" y="5660987"/>
            <a:ext cx="0" cy="254000"/>
          </a:xfrm>
          <a:prstGeom prst="straightConnector1">
            <a:avLst/>
          </a:prstGeom>
          <a:noFill/>
          <a:ln w="9525" cap="flat" cmpd="sng">
            <a:solidFill>
              <a:schemeClr val="lt2">
                <a:alpha val="29803"/>
              </a:schemeClr>
            </a:solidFill>
            <a:prstDash val="solid"/>
            <a:miter lim="800000"/>
            <a:headEnd type="none" w="sm" len="sm"/>
            <a:tailEnd type="none" w="sm" len="sm"/>
          </a:ln>
        </p:spPr>
      </p:cxnSp>
      <p:sp>
        <p:nvSpPr>
          <p:cNvPr id="273" name="Google Shape;273;p6"/>
          <p:cNvSpPr txBox="1"/>
          <p:nvPr/>
        </p:nvSpPr>
        <p:spPr>
          <a:xfrm>
            <a:off x="9404356" y="5694961"/>
            <a:ext cx="469489" cy="181717"/>
          </a:xfrm>
          <a:prstGeom prst="rect">
            <a:avLst/>
          </a:prstGeom>
          <a:noFill/>
          <a:ln>
            <a:noFill/>
          </a:ln>
        </p:spPr>
        <p:txBody>
          <a:bodyPr spcFirstLastPara="1" wrap="square" lIns="0" tIns="0" rIns="0" bIns="0" anchor="ctr" anchorCtr="0">
            <a:noAutofit/>
          </a:bodyPr>
          <a:lstStyle/>
          <a:p>
            <a:pPr algn="ctr"/>
            <a:r>
              <a:rPr lang="en-US" sz="1200" dirty="0">
                <a:solidFill>
                  <a:schemeClr val="lt2"/>
                </a:solidFill>
                <a:latin typeface="Calibri"/>
                <a:ea typeface="Calibri"/>
                <a:cs typeface="Calibri"/>
                <a:sym typeface="Calibri"/>
              </a:rPr>
              <a:t>2020</a:t>
            </a:r>
            <a:endParaRPr dirty="0"/>
          </a:p>
        </p:txBody>
      </p:sp>
      <p:pic>
        <p:nvPicPr>
          <p:cNvPr id="274" name="Google Shape;274;p6"/>
          <p:cNvPicPr preferRelativeResize="0">
            <a:picLocks noChangeAspect="1"/>
          </p:cNvPicPr>
          <p:nvPr/>
        </p:nvPicPr>
        <p:blipFill rotWithShape="1">
          <a:blip r:embed="rId3">
            <a:alphaModFix/>
          </a:blip>
          <a:srcRect/>
          <a:stretch/>
        </p:blipFill>
        <p:spPr>
          <a:xfrm>
            <a:off x="6507521" y="1226096"/>
            <a:ext cx="4217082" cy="2105187"/>
          </a:xfrm>
          <a:prstGeom prst="rect">
            <a:avLst/>
          </a:prstGeom>
          <a:noFill/>
          <a:ln>
            <a:noFill/>
          </a:ln>
        </p:spPr>
      </p:pic>
      <p:cxnSp>
        <p:nvCxnSpPr>
          <p:cNvPr id="275" name="Google Shape;275;p6"/>
          <p:cNvCxnSpPr>
            <a:stCxn id="276" idx="0"/>
          </p:cNvCxnSpPr>
          <p:nvPr/>
        </p:nvCxnSpPr>
        <p:spPr>
          <a:xfrm>
            <a:off x="3962400" y="4696114"/>
            <a:ext cx="6000" cy="879600"/>
          </a:xfrm>
          <a:prstGeom prst="straightConnector1">
            <a:avLst/>
          </a:prstGeom>
          <a:noFill/>
          <a:ln w="9525" cap="flat" cmpd="sng">
            <a:solidFill>
              <a:schemeClr val="accent5">
                <a:lumMod val="50000"/>
              </a:schemeClr>
            </a:solidFill>
            <a:prstDash val="solid"/>
            <a:miter lim="800000"/>
            <a:headEnd type="none" w="sm" len="sm"/>
            <a:tailEnd type="none" w="sm" len="sm"/>
          </a:ln>
        </p:spPr>
      </p:cxnSp>
      <p:sp>
        <p:nvSpPr>
          <p:cNvPr id="276" name="Google Shape;276;p6"/>
          <p:cNvSpPr/>
          <p:nvPr/>
        </p:nvSpPr>
        <p:spPr>
          <a:xfrm rot="-5400000">
            <a:off x="3962400" y="4613564"/>
            <a:ext cx="165100" cy="165100"/>
          </a:xfrm>
          <a:prstGeom prst="flowChartMerge">
            <a:avLst/>
          </a:prstGeom>
          <a:solidFill>
            <a:schemeClr val="accent5">
              <a:lumMod val="50000"/>
            </a:schemeClr>
          </a:solidFill>
          <a:ln w="127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cs typeface="Arial"/>
              <a:sym typeface="Arial"/>
            </a:endParaRPr>
          </a:p>
        </p:txBody>
      </p:sp>
      <p:sp>
        <p:nvSpPr>
          <p:cNvPr id="277" name="Google Shape;277;p6"/>
          <p:cNvSpPr txBox="1"/>
          <p:nvPr/>
        </p:nvSpPr>
        <p:spPr>
          <a:xfrm>
            <a:off x="4210412" y="5112808"/>
            <a:ext cx="511449" cy="246221"/>
          </a:xfrm>
          <a:prstGeom prst="rect">
            <a:avLst/>
          </a:prstGeom>
          <a:noFill/>
          <a:ln>
            <a:noFill/>
          </a:ln>
        </p:spPr>
        <p:txBody>
          <a:bodyPr spcFirstLastPara="1" wrap="square" lIns="0" tIns="0" rIns="0" bIns="0" anchor="ctr" anchorCtr="0">
            <a:spAutoFit/>
          </a:bodyPr>
          <a:lstStyle/>
          <a:p>
            <a:r>
              <a:rPr lang="en-US" sz="1600">
                <a:solidFill>
                  <a:srgbClr val="7F7F7F"/>
                </a:solidFill>
                <a:latin typeface="Calibri"/>
                <a:ea typeface="Calibri"/>
                <a:cs typeface="Calibri"/>
                <a:sym typeface="Calibri"/>
              </a:rPr>
              <a:t>1953</a:t>
            </a:r>
            <a:endParaRPr/>
          </a:p>
        </p:txBody>
      </p:sp>
      <p:sp>
        <p:nvSpPr>
          <p:cNvPr id="278" name="Google Shape;278;p6"/>
          <p:cNvSpPr/>
          <p:nvPr/>
        </p:nvSpPr>
        <p:spPr>
          <a:xfrm>
            <a:off x="6636585" y="3484106"/>
            <a:ext cx="3542607" cy="738664"/>
          </a:xfrm>
          <a:prstGeom prst="rect">
            <a:avLst/>
          </a:prstGeom>
          <a:noFill/>
          <a:ln>
            <a:noFill/>
          </a:ln>
        </p:spPr>
        <p:txBody>
          <a:bodyPr spcFirstLastPara="1" wrap="square" lIns="91425" tIns="45700" rIns="91425" bIns="45700" anchor="t" anchorCtr="0">
            <a:spAutoFit/>
          </a:bodyPr>
          <a:lstStyle/>
          <a:p>
            <a:r>
              <a:rPr lang="en-US" sz="1400" dirty="0">
                <a:latin typeface="Arial"/>
                <a:ea typeface="Arial"/>
                <a:cs typeface="Arial"/>
                <a:sym typeface="Arial"/>
              </a:rPr>
              <a:t>Wisconsin replaced Conservation Districts with county Land Conservation Committees (LCCs)</a:t>
            </a:r>
            <a:endParaRPr dirty="0"/>
          </a:p>
        </p:txBody>
      </p:sp>
      <p:cxnSp>
        <p:nvCxnSpPr>
          <p:cNvPr id="279" name="Google Shape;279;p6"/>
          <p:cNvCxnSpPr/>
          <p:nvPr/>
        </p:nvCxnSpPr>
        <p:spPr>
          <a:xfrm>
            <a:off x="6458784" y="3581401"/>
            <a:ext cx="0" cy="1994251"/>
          </a:xfrm>
          <a:prstGeom prst="straightConnector1">
            <a:avLst/>
          </a:prstGeom>
          <a:noFill/>
          <a:ln w="9525" cap="flat" cmpd="sng">
            <a:solidFill>
              <a:schemeClr val="accent5">
                <a:lumMod val="50000"/>
              </a:schemeClr>
            </a:solidFill>
            <a:prstDash val="solid"/>
            <a:miter lim="800000"/>
            <a:headEnd type="none" w="sm" len="sm"/>
            <a:tailEnd type="none" w="sm" len="sm"/>
          </a:ln>
        </p:spPr>
      </p:cxnSp>
      <p:sp>
        <p:nvSpPr>
          <p:cNvPr id="280" name="Google Shape;280;p6"/>
          <p:cNvSpPr txBox="1"/>
          <p:nvPr/>
        </p:nvSpPr>
        <p:spPr>
          <a:xfrm>
            <a:off x="6730626" y="4155882"/>
            <a:ext cx="824666" cy="246221"/>
          </a:xfrm>
          <a:prstGeom prst="rect">
            <a:avLst/>
          </a:prstGeom>
          <a:noFill/>
          <a:ln>
            <a:noFill/>
          </a:ln>
        </p:spPr>
        <p:txBody>
          <a:bodyPr spcFirstLastPara="1" wrap="square" lIns="0" tIns="0" rIns="0" bIns="0" anchor="ctr" anchorCtr="0">
            <a:spAutoFit/>
          </a:bodyPr>
          <a:lstStyle/>
          <a:p>
            <a:r>
              <a:rPr lang="en-US" sz="1600" dirty="0">
                <a:solidFill>
                  <a:srgbClr val="7F7F7F"/>
                </a:solidFill>
                <a:latin typeface="Calibri"/>
                <a:ea typeface="Calibri"/>
                <a:cs typeface="Calibri"/>
                <a:sym typeface="Calibri"/>
              </a:rPr>
              <a:t>1982</a:t>
            </a:r>
            <a:endParaRPr dirty="0"/>
          </a:p>
        </p:txBody>
      </p:sp>
      <p:sp>
        <p:nvSpPr>
          <p:cNvPr id="281" name="Google Shape;281;p6"/>
          <p:cNvSpPr/>
          <p:nvPr/>
        </p:nvSpPr>
        <p:spPr>
          <a:xfrm rot="-5400000">
            <a:off x="6458636" y="3528224"/>
            <a:ext cx="165100" cy="165100"/>
          </a:xfrm>
          <a:prstGeom prst="flowChartMerge">
            <a:avLst/>
          </a:prstGeom>
          <a:solidFill>
            <a:schemeClr val="accent5">
              <a:lumMod val="50000"/>
            </a:schemeClr>
          </a:solidFill>
          <a:ln w="127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cs typeface="Arial"/>
              <a:sym typeface="Arial"/>
            </a:endParaRPr>
          </a:p>
        </p:txBody>
      </p:sp>
      <p:grpSp>
        <p:nvGrpSpPr>
          <p:cNvPr id="283" name="Google Shape;283;p6"/>
          <p:cNvGrpSpPr/>
          <p:nvPr/>
        </p:nvGrpSpPr>
        <p:grpSpPr>
          <a:xfrm>
            <a:off x="2511868" y="1256701"/>
            <a:ext cx="3158203" cy="4318950"/>
            <a:chOff x="989444" y="1256701"/>
            <a:chExt cx="3164763" cy="4318950"/>
          </a:xfrm>
        </p:grpSpPr>
        <p:sp>
          <p:nvSpPr>
            <p:cNvPr id="284" name="Google Shape;284;p6"/>
            <p:cNvSpPr txBox="1"/>
            <p:nvPr/>
          </p:nvSpPr>
          <p:spPr>
            <a:xfrm>
              <a:off x="1260021" y="1256701"/>
              <a:ext cx="2894186" cy="1261844"/>
            </a:xfrm>
            <a:prstGeom prst="rect">
              <a:avLst/>
            </a:prstGeom>
            <a:noFill/>
            <a:ln>
              <a:noFill/>
            </a:ln>
          </p:spPr>
          <p:txBody>
            <a:bodyPr spcFirstLastPara="1" wrap="square" lIns="91425" tIns="45700" rIns="91425" bIns="45700" anchor="t" anchorCtr="0">
              <a:spAutoFit/>
            </a:bodyPr>
            <a:lstStyle/>
            <a:p>
              <a:r>
                <a:rPr lang="en-US" sz="1400" dirty="0">
                  <a:ea typeface="Arial"/>
                  <a:cs typeface="Arial"/>
                  <a:sym typeface="Arial"/>
                </a:rPr>
                <a:t>Federal government creates the Soil Erosion Service (SES). Coon Creek Watershed Project initiated.</a:t>
              </a:r>
              <a:endParaRPr dirty="0"/>
            </a:p>
            <a:p>
              <a:r>
                <a:rPr lang="en-US" sz="1600" dirty="0">
                  <a:solidFill>
                    <a:srgbClr val="7F7F7F"/>
                  </a:solidFill>
                  <a:latin typeface="Calibri"/>
                  <a:ea typeface="Calibri"/>
                  <a:cs typeface="Calibri"/>
                  <a:sym typeface="Calibri"/>
                </a:rPr>
                <a:t>1933</a:t>
              </a:r>
              <a:endParaRPr dirty="0"/>
            </a:p>
            <a:p>
              <a:endParaRPr dirty="0">
                <a:solidFill>
                  <a:schemeClr val="dk1"/>
                </a:solidFill>
                <a:latin typeface="Arial"/>
                <a:ea typeface="Arial"/>
                <a:cs typeface="Arial"/>
                <a:sym typeface="Arial"/>
              </a:endParaRPr>
            </a:p>
          </p:txBody>
        </p:sp>
        <p:grpSp>
          <p:nvGrpSpPr>
            <p:cNvPr id="285" name="Google Shape;285;p6"/>
            <p:cNvGrpSpPr/>
            <p:nvPr/>
          </p:nvGrpSpPr>
          <p:grpSpPr>
            <a:xfrm>
              <a:off x="989444" y="1513114"/>
              <a:ext cx="165100" cy="4062537"/>
              <a:chOff x="989444" y="1513114"/>
              <a:chExt cx="165100" cy="4062537"/>
            </a:xfrm>
          </p:grpSpPr>
          <p:cxnSp>
            <p:nvCxnSpPr>
              <p:cNvPr id="286" name="Google Shape;286;p6"/>
              <p:cNvCxnSpPr>
                <a:cxnSpLocks/>
              </p:cNvCxnSpPr>
              <p:nvPr/>
            </p:nvCxnSpPr>
            <p:spPr>
              <a:xfrm>
                <a:off x="989964" y="1615530"/>
                <a:ext cx="25580" cy="3960121"/>
              </a:xfrm>
              <a:prstGeom prst="straightConnector1">
                <a:avLst/>
              </a:prstGeom>
              <a:noFill/>
              <a:ln w="9525" cap="flat" cmpd="sng">
                <a:solidFill>
                  <a:schemeClr val="accent5">
                    <a:lumMod val="50000"/>
                  </a:schemeClr>
                </a:solidFill>
                <a:prstDash val="solid"/>
                <a:miter lim="800000"/>
                <a:headEnd type="none" w="sm" len="sm"/>
                <a:tailEnd type="none" w="sm" len="sm"/>
              </a:ln>
            </p:spPr>
          </p:cxnSp>
          <p:sp>
            <p:nvSpPr>
              <p:cNvPr id="287" name="Google Shape;287;p6"/>
              <p:cNvSpPr/>
              <p:nvPr/>
            </p:nvSpPr>
            <p:spPr>
              <a:xfrm rot="16200000">
                <a:off x="989444" y="1513114"/>
                <a:ext cx="165100" cy="165100"/>
              </a:xfrm>
              <a:prstGeom prst="flowChartMerge">
                <a:avLst/>
              </a:prstGeom>
              <a:solidFill>
                <a:schemeClr val="accent5">
                  <a:lumMod val="50000"/>
                </a:schemeClr>
              </a:solidFill>
              <a:ln w="127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grpSp>
      </p:grpSp>
      <p:sp>
        <p:nvSpPr>
          <p:cNvPr id="46" name="Title 5">
            <a:extLst>
              <a:ext uri="{FF2B5EF4-FFF2-40B4-BE49-F238E27FC236}">
                <a16:creationId xmlns:a16="http://schemas.microsoft.com/office/drawing/2014/main" id="{0925D6FE-70EB-41CC-8784-913BB202B0FF}"/>
              </a:ext>
            </a:extLst>
          </p:cNvPr>
          <p:cNvSpPr txBox="1">
            <a:spLocks/>
          </p:cNvSpPr>
          <p:nvPr/>
        </p:nvSpPr>
        <p:spPr>
          <a:xfrm>
            <a:off x="980226" y="612864"/>
            <a:ext cx="6723522" cy="810192"/>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sz="3400" dirty="0"/>
              <a:t>Born of the dust bowl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8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Conservation Partnership Training</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8</a:t>
            </a:fld>
            <a:endParaRPr lang="en-US" dirty="0"/>
          </a:p>
        </p:txBody>
      </p:sp>
      <p:pic>
        <p:nvPicPr>
          <p:cNvPr id="11" name="Google Shape;301;p8">
            <a:extLst>
              <a:ext uri="{FF2B5EF4-FFF2-40B4-BE49-F238E27FC236}">
                <a16:creationId xmlns:a16="http://schemas.microsoft.com/office/drawing/2014/main" id="{54C24C18-C08E-448F-85EB-D3B26026E635}"/>
              </a:ext>
            </a:extLst>
          </p:cNvPr>
          <p:cNvPicPr preferRelativeResize="0">
            <a:picLocks/>
          </p:cNvPicPr>
          <p:nvPr/>
        </p:nvPicPr>
        <p:blipFill rotWithShape="1">
          <a:blip r:embed="rId3">
            <a:alphaModFix/>
          </a:blip>
          <a:srcRect l="5937" t="28091" r="11540" b="4595"/>
          <a:stretch/>
        </p:blipFill>
        <p:spPr>
          <a:xfrm>
            <a:off x="1540932" y="1741052"/>
            <a:ext cx="8568267" cy="2506133"/>
          </a:xfrm>
          <a:prstGeom prst="rect">
            <a:avLst/>
          </a:prstGeom>
          <a:noFill/>
          <a:ln>
            <a:noFill/>
          </a:ln>
        </p:spPr>
      </p:pic>
      <p:sp>
        <p:nvSpPr>
          <p:cNvPr id="19" name="Title 5">
            <a:extLst>
              <a:ext uri="{FF2B5EF4-FFF2-40B4-BE49-F238E27FC236}">
                <a16:creationId xmlns:a16="http://schemas.microsoft.com/office/drawing/2014/main" id="{6CE3E6FC-21D2-4774-9C07-8EA082002EA3}"/>
              </a:ext>
            </a:extLst>
          </p:cNvPr>
          <p:cNvSpPr>
            <a:spLocks noGrp="1"/>
          </p:cNvSpPr>
          <p:nvPr>
            <p:ph type="title"/>
          </p:nvPr>
        </p:nvSpPr>
        <p:spPr>
          <a:xfrm>
            <a:off x="750093" y="981659"/>
            <a:ext cx="10691813" cy="810192"/>
          </a:xfrm>
        </p:spPr>
        <p:txBody>
          <a:bodyPr/>
          <a:lstStyle/>
          <a:p>
            <a:r>
              <a:rPr lang="en-US" sz="3800" dirty="0"/>
              <a:t>LWCD Roles &amp; responsibilities</a:t>
            </a:r>
          </a:p>
        </p:txBody>
      </p:sp>
      <p:sp>
        <p:nvSpPr>
          <p:cNvPr id="7" name="Text Placeholder 19">
            <a:extLst>
              <a:ext uri="{FF2B5EF4-FFF2-40B4-BE49-F238E27FC236}">
                <a16:creationId xmlns:a16="http://schemas.microsoft.com/office/drawing/2014/main" id="{B5411F8E-47C1-4749-AF67-FBC908E71854}"/>
              </a:ext>
            </a:extLst>
          </p:cNvPr>
          <p:cNvSpPr>
            <a:spLocks noGrp="1"/>
          </p:cNvSpPr>
          <p:nvPr>
            <p:ph type="body" sz="quarter" idx="15"/>
          </p:nvPr>
        </p:nvSpPr>
        <p:spPr>
          <a:xfrm>
            <a:off x="800100" y="4518349"/>
            <a:ext cx="10118912" cy="1577651"/>
          </a:xfrm>
        </p:spPr>
        <p:txBody>
          <a:bodyPr/>
          <a:lstStyle/>
          <a:p>
            <a:pPr>
              <a:lnSpc>
                <a:spcPct val="100000"/>
              </a:lnSpc>
              <a:buSzPts val="2000"/>
            </a:pPr>
            <a:r>
              <a:rPr lang="en-US" sz="2400" b="0" dirty="0">
                <a:solidFill>
                  <a:schemeClr val="tx1"/>
                </a:solidFill>
              </a:rPr>
              <a:t>Chap. 92 requires all counties create a land conservation committee (LCC) to conserve soil, water, and related natural resources. Also specifies authorities and makeup of LCCs; directs LWCDs to create and implement a land and water resource management plan.</a:t>
            </a:r>
          </a:p>
        </p:txBody>
      </p:sp>
    </p:spTree>
    <p:extLst>
      <p:ext uri="{BB962C8B-B14F-4D97-AF65-F5344CB8AC3E}">
        <p14:creationId xmlns:p14="http://schemas.microsoft.com/office/powerpoint/2010/main" val="2009532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601812-FA1F-4565-8425-25A9EC15E187}"/>
              </a:ext>
            </a:extLst>
          </p:cNvPr>
          <p:cNvSpPr>
            <a:spLocks noGrp="1"/>
          </p:cNvSpPr>
          <p:nvPr>
            <p:ph type="title"/>
          </p:nvPr>
        </p:nvSpPr>
        <p:spPr>
          <a:xfrm>
            <a:off x="695325" y="888999"/>
            <a:ext cx="10798176" cy="838201"/>
          </a:xfrm>
        </p:spPr>
        <p:txBody>
          <a:bodyPr/>
          <a:lstStyle/>
          <a:p>
            <a:r>
              <a:rPr lang="en-US" dirty="0"/>
              <a:t>EXERCISE:</a:t>
            </a:r>
            <a:br>
              <a:rPr lang="en-US" dirty="0"/>
            </a:br>
            <a:br>
              <a:rPr lang="en-US" dirty="0"/>
            </a:br>
            <a:endParaRPr lang="en-US" dirty="0">
              <a:latin typeface="+mn-lt"/>
            </a:endParaRPr>
          </a:p>
        </p:txBody>
      </p:sp>
      <p:sp>
        <p:nvSpPr>
          <p:cNvPr id="5" name="Footer Placeholder 4">
            <a:extLst>
              <a:ext uri="{FF2B5EF4-FFF2-40B4-BE49-F238E27FC236}">
                <a16:creationId xmlns:a16="http://schemas.microsoft.com/office/drawing/2014/main" id="{E90593C7-BFFD-4A33-AB8D-9FD9E011D6AC}"/>
              </a:ext>
            </a:extLst>
          </p:cNvPr>
          <p:cNvSpPr>
            <a:spLocks noGrp="1"/>
          </p:cNvSpPr>
          <p:nvPr>
            <p:ph type="ftr" sz="quarter" idx="11"/>
          </p:nvPr>
        </p:nvSpPr>
        <p:spPr/>
        <p:txBody>
          <a:bodyPr/>
          <a:lstStyle/>
          <a:p>
            <a:r>
              <a:rPr lang="en-US" dirty="0"/>
              <a:t>Conservation Partnership Training</a:t>
            </a:r>
          </a:p>
        </p:txBody>
      </p:sp>
      <p:sp>
        <p:nvSpPr>
          <p:cNvPr id="7" name="Slide Number Placeholder 6">
            <a:extLst>
              <a:ext uri="{FF2B5EF4-FFF2-40B4-BE49-F238E27FC236}">
                <a16:creationId xmlns:a16="http://schemas.microsoft.com/office/drawing/2014/main" id="{C3966EA1-3DC8-402A-BCBD-EAA3C0F14FB7}"/>
              </a:ext>
            </a:extLst>
          </p:cNvPr>
          <p:cNvSpPr>
            <a:spLocks noGrp="1"/>
          </p:cNvSpPr>
          <p:nvPr>
            <p:ph type="sldNum" sz="quarter" idx="12"/>
          </p:nvPr>
        </p:nvSpPr>
        <p:spPr/>
        <p:txBody>
          <a:bodyPr/>
          <a:lstStyle/>
          <a:p>
            <a:fld id="{E30AF5A0-43BB-4336-8627-9123B9144D80}" type="slidenum">
              <a:rPr lang="en-US" smtClean="0"/>
              <a:t>9</a:t>
            </a:fld>
            <a:endParaRPr lang="en-US"/>
          </a:p>
        </p:txBody>
      </p:sp>
      <p:sp>
        <p:nvSpPr>
          <p:cNvPr id="12" name="TextBox 11">
            <a:extLst>
              <a:ext uri="{FF2B5EF4-FFF2-40B4-BE49-F238E27FC236}">
                <a16:creationId xmlns:a16="http://schemas.microsoft.com/office/drawing/2014/main" id="{573C3F43-6DB6-4729-8506-3FB4D0A8BD63}"/>
              </a:ext>
            </a:extLst>
          </p:cNvPr>
          <p:cNvSpPr txBox="1"/>
          <p:nvPr/>
        </p:nvSpPr>
        <p:spPr>
          <a:xfrm>
            <a:off x="715383" y="2099733"/>
            <a:ext cx="10875983" cy="1569660"/>
          </a:xfrm>
          <a:prstGeom prst="rect">
            <a:avLst/>
          </a:prstGeom>
          <a:noFill/>
        </p:spPr>
        <p:txBody>
          <a:bodyPr wrap="square" rtlCol="0">
            <a:spAutoFit/>
          </a:bodyPr>
          <a:lstStyle/>
          <a:p>
            <a:r>
              <a:rPr lang="en-US" sz="3200" dirty="0"/>
              <a:t>For each of the following conservation roles &amp; responsibilities, raise hand for each one that falls within your current or anticipated job duties or work priorities.  </a:t>
            </a:r>
          </a:p>
        </p:txBody>
      </p:sp>
    </p:spTree>
    <p:extLst>
      <p:ext uri="{BB962C8B-B14F-4D97-AF65-F5344CB8AC3E}">
        <p14:creationId xmlns:p14="http://schemas.microsoft.com/office/powerpoint/2010/main" val="345655704"/>
      </p:ext>
    </p:extLst>
  </p:cSld>
  <p:clrMapOvr>
    <a:masterClrMapping/>
  </p:clrMapOvr>
</p:sld>
</file>

<file path=ppt/theme/theme1.xml><?xml version="1.0" encoding="utf-8"?>
<a:theme xmlns:a="http://schemas.openxmlformats.org/drawingml/2006/main" name="WI Land+Water">
  <a:themeElements>
    <a:clrScheme name="WI Land+Water">
      <a:dk1>
        <a:srgbClr val="136E94"/>
      </a:dk1>
      <a:lt1>
        <a:srgbClr val="F2EBDC"/>
      </a:lt1>
      <a:dk2>
        <a:srgbClr val="474C4C"/>
      </a:dk2>
      <a:lt2>
        <a:srgbClr val="FFFFFF"/>
      </a:lt2>
      <a:accent1>
        <a:srgbClr val="AA3824"/>
      </a:accent1>
      <a:accent2>
        <a:srgbClr val="516C65"/>
      </a:accent2>
      <a:accent3>
        <a:srgbClr val="C2E7F7"/>
      </a:accent3>
      <a:accent4>
        <a:srgbClr val="1E3C39"/>
      </a:accent4>
      <a:accent5>
        <a:srgbClr val="D7E0CF"/>
      </a:accent5>
      <a:accent6>
        <a:srgbClr val="00AAE7"/>
      </a:accent6>
      <a:hlink>
        <a:srgbClr val="0D7BC9"/>
      </a:hlink>
      <a:folHlink>
        <a:srgbClr val="0070C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 Land+Water PPT Template" id="{624DBA60-71BB-4357-AFCE-210403AD2A39}" vid="{4361C9C2-2BE7-4246-A1C4-0701D67BD6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I Land+Water">
    <a:dk1>
      <a:srgbClr val="136E94"/>
    </a:dk1>
    <a:lt1>
      <a:srgbClr val="F2EBDC"/>
    </a:lt1>
    <a:dk2>
      <a:srgbClr val="474C4C"/>
    </a:dk2>
    <a:lt2>
      <a:srgbClr val="FFFFFF"/>
    </a:lt2>
    <a:accent1>
      <a:srgbClr val="AA3824"/>
    </a:accent1>
    <a:accent2>
      <a:srgbClr val="516C65"/>
    </a:accent2>
    <a:accent3>
      <a:srgbClr val="C2E7F7"/>
    </a:accent3>
    <a:accent4>
      <a:srgbClr val="1E3C39"/>
    </a:accent4>
    <a:accent5>
      <a:srgbClr val="D7E0CF"/>
    </a:accent5>
    <a:accent6>
      <a:srgbClr val="00AAE7"/>
    </a:accent6>
    <a:hlink>
      <a:srgbClr val="0D7BC9"/>
    </a:hlink>
    <a:folHlink>
      <a:srgbClr val="0070C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0F876D-ECAD-49DD-95DE-E4DA3D4E9CA1}">
  <ds:schemaRefs>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230e9df3-be65-4c73-a93b-d1236ebd677e"/>
    <ds:schemaRef ds:uri="http://schemas.microsoft.com/office/2006/metadata/properties"/>
    <ds:schemaRef ds:uri="16c05727-aa75-4e4a-9b5f-8a80a1165891"/>
    <ds:schemaRef ds:uri="71af3243-3dd4-4a8d-8c0d-dd76da1f02a5"/>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9187C1-630C-405A-830B-EED062A49695}">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2193</Words>
  <Application>Microsoft Office PowerPoint</Application>
  <PresentationFormat>Widescreen</PresentationFormat>
  <Paragraphs>233</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Alda OT CEV Light Regular</vt:lpstr>
      <vt:lpstr>Arial</vt:lpstr>
      <vt:lpstr>Calibri</vt:lpstr>
      <vt:lpstr>Times New Roman</vt:lpstr>
      <vt:lpstr>WI Land+Water</vt:lpstr>
      <vt:lpstr>Conservation Partnership Training</vt:lpstr>
      <vt:lpstr>Outline</vt:lpstr>
      <vt:lpstr>PowerPoint Presentation</vt:lpstr>
      <vt:lpstr>PowerPoint Presentation</vt:lpstr>
      <vt:lpstr>Question:  </vt:lpstr>
      <vt:lpstr>Conservation challenges</vt:lpstr>
      <vt:lpstr>PowerPoint Presentation</vt:lpstr>
      <vt:lpstr>LWCD Roles &amp; responsibilities</vt:lpstr>
      <vt:lpstr>EXERCISE:  </vt:lpstr>
      <vt:lpstr>CONSERVATION roles &amp; responsibilities</vt:lpstr>
      <vt:lpstr>County engagement on conservation topics* </vt:lpstr>
      <vt:lpstr>WI Land+Water </vt:lpstr>
      <vt:lpstr>leadership</vt:lpstr>
      <vt:lpstr>WI Land+Water Staff</vt:lpstr>
      <vt:lpstr>Wi land+water committees</vt:lpstr>
      <vt:lpstr>Get involved</vt:lpstr>
      <vt:lpstr>Get involved – WE MEAN IT!</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2022-08-08T21:36:05Z</dcterms:created>
  <dcterms:modified xsi:type="dcterms:W3CDTF">2023-05-16T21:22:09Z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